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AB7"/>
    <a:srgbClr val="ACE3E8"/>
    <a:srgbClr val="0C7A89"/>
    <a:srgbClr val="F2EC00"/>
    <a:srgbClr val="E3DE00"/>
    <a:srgbClr val="04EEC1"/>
    <a:srgbClr val="5D8D77"/>
    <a:srgbClr val="1EB28B"/>
    <a:srgbClr val="45A58C"/>
    <a:srgbClr val="438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5" autoAdjust="0"/>
    <p:restoredTop sz="94660"/>
  </p:normalViewPr>
  <p:slideViewPr>
    <p:cSldViewPr>
      <p:cViewPr>
        <p:scale>
          <a:sx n="90" d="100"/>
          <a:sy n="90" d="100"/>
        </p:scale>
        <p:origin x="-17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77EDFEE-78A1-4F73-AE6C-A49D862E36E3}" type="datetimeFigureOut">
              <a:rPr lang="el-GR"/>
              <a:pPr>
                <a:defRPr/>
              </a:pPr>
              <a:t>4/10/2013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6367F16-E6F5-469D-8BC2-447E480714FB}" type="slidenum">
              <a:rPr lang="el-GR"/>
              <a:pPr>
                <a:defRPr/>
              </a:pPr>
              <a:t>‹#›</a:t>
            </a:fld>
            <a:endParaRPr lang="el-GR"/>
          </a:p>
        </p:txBody>
      </p:sp>
    </p:spTree>
    <p:extLst>
      <p:ext uri="{BB962C8B-B14F-4D97-AF65-F5344CB8AC3E}">
        <p14:creationId xmlns:p14="http://schemas.microsoft.com/office/powerpoint/2010/main" val="20697226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2393AA-BE5A-4170-B914-CC40A436ABE2}" type="slidenum">
              <a:rPr lang="el-GR">
                <a:latin typeface="Arial" charset="0"/>
                <a:cs typeface="Arial" charset="0"/>
              </a:rPr>
              <a:pPr fontAlgn="base">
                <a:spcBef>
                  <a:spcPct val="0"/>
                </a:spcBef>
                <a:spcAft>
                  <a:spcPct val="0"/>
                </a:spcAft>
              </a:pPr>
              <a:t>2</a:t>
            </a:fld>
            <a:endParaRPr lang="el-GR">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A67BE00-E6EF-4DEF-A161-8AC0D2D0ABAE}" type="slidenum">
              <a:rPr lang="el-GR"/>
              <a:pPr fontAlgn="base">
                <a:spcBef>
                  <a:spcPct val="0"/>
                </a:spcBef>
                <a:spcAft>
                  <a:spcPct val="0"/>
                </a:spcAft>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908E65-8DE3-4B4F-9634-C501156A2410}" type="slidenum">
              <a:rPr lang="el-GR">
                <a:latin typeface="Arial" charset="0"/>
                <a:cs typeface="Arial" charset="0"/>
              </a:rPr>
              <a:pPr fontAlgn="base">
                <a:spcBef>
                  <a:spcPct val="0"/>
                </a:spcBef>
                <a:spcAft>
                  <a:spcPct val="0"/>
                </a:spcAft>
              </a:pPr>
              <a:t>14</a:t>
            </a:fld>
            <a:endParaRPr lang="el-GR">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982BA5D-AF1F-40C1-BBF0-3990EFFDE1A6}" type="slidenum">
              <a:rPr lang="el-GR">
                <a:latin typeface="Arial" charset="0"/>
                <a:cs typeface="Arial" charset="0"/>
              </a:rPr>
              <a:pPr fontAlgn="base">
                <a:spcBef>
                  <a:spcPct val="0"/>
                </a:spcBef>
                <a:spcAft>
                  <a:spcPct val="0"/>
                </a:spcAft>
              </a:pPr>
              <a:t>17</a:t>
            </a:fld>
            <a:endParaRPr lang="el-GR">
              <a:latin typeface="Arial" charset="0"/>
              <a:cs typeface="Arial"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l-GR" sz="800" b="1" smtClean="0"/>
              <a:t>Μεσογειακή Φώκια </a:t>
            </a:r>
            <a:r>
              <a:rPr lang="el-GR" sz="800" b="1" i="1" dirty="0" err="1" smtClean="0"/>
              <a:t>Monachus</a:t>
            </a:r>
            <a:r>
              <a:rPr lang="el-GR" sz="800" b="1" i="1" dirty="0" smtClean="0"/>
              <a:t> </a:t>
            </a:r>
            <a:r>
              <a:rPr lang="el-GR" sz="800" b="1" i="1" dirty="0" err="1" smtClean="0"/>
              <a:t>monachus</a:t>
            </a:r>
            <a:endParaRPr lang="el-GR" sz="800" b="1" dirty="0" smtClean="0"/>
          </a:p>
          <a:p>
            <a:pPr>
              <a:lnSpc>
                <a:spcPct val="80000"/>
              </a:lnSpc>
              <a:spcBef>
                <a:spcPct val="0"/>
              </a:spcBef>
            </a:pPr>
            <a:r>
              <a:rPr lang="el-GR" sz="800" b="1" dirty="0" smtClean="0"/>
              <a:t>Κατάσταση είδους: Κρισίμως </a:t>
            </a:r>
            <a:r>
              <a:rPr lang="el-GR" sz="800" b="1" dirty="0" err="1" smtClean="0"/>
              <a:t>Κινδυνεύον</a:t>
            </a:r>
            <a:endParaRPr lang="el-GR" sz="800" b="1" dirty="0" smtClean="0"/>
          </a:p>
          <a:p>
            <a:pPr>
              <a:lnSpc>
                <a:spcPct val="80000"/>
              </a:lnSpc>
              <a:spcBef>
                <a:spcPct val="0"/>
              </a:spcBef>
            </a:pPr>
            <a:r>
              <a:rPr lang="el-GR" sz="800" dirty="0" smtClean="0"/>
              <a:t>Στις ελληνικές θάλασσες ζει και αναπαράγεται ο μισός περίπου παγκόσμιος πληθυσμός του είδους, που </a:t>
            </a:r>
            <a:r>
              <a:rPr lang="el-GR" sz="800" dirty="0" err="1" smtClean="0"/>
              <a:t>απαριθμάται</a:t>
            </a:r>
            <a:r>
              <a:rPr lang="el-GR" sz="800" dirty="0" smtClean="0"/>
              <a:t> στα 250-300 περίπου άτομα.</a:t>
            </a:r>
          </a:p>
          <a:p>
            <a:pPr>
              <a:lnSpc>
                <a:spcPct val="80000"/>
              </a:lnSpc>
              <a:spcBef>
                <a:spcPct val="0"/>
              </a:spcBef>
            </a:pPr>
            <a:r>
              <a:rPr lang="el-GR" sz="800" dirty="0" smtClean="0"/>
              <a:t>Το είδος παρατηρείται σε όλη την παράκτια και νησιωτική ζώνη της Ελλάδας, εκτός από τους δύο κλειστούς κόλπους του Κορινθιακού και του Αμβρακικού.</a:t>
            </a:r>
          </a:p>
          <a:p>
            <a:pPr>
              <a:lnSpc>
                <a:spcPct val="80000"/>
              </a:lnSpc>
              <a:spcBef>
                <a:spcPct val="0"/>
              </a:spcBef>
            </a:pPr>
            <a:r>
              <a:rPr lang="el-GR" sz="800" b="1" dirty="0" smtClean="0"/>
              <a:t>Φυσητήρας </a:t>
            </a:r>
            <a:r>
              <a:rPr lang="el-GR" sz="800" b="1" i="1" dirty="0" err="1" smtClean="0"/>
              <a:t>Physeter</a:t>
            </a:r>
            <a:r>
              <a:rPr lang="el-GR" sz="800" b="1" i="1" dirty="0" smtClean="0"/>
              <a:t> </a:t>
            </a:r>
            <a:r>
              <a:rPr lang="el-GR" sz="800" b="1" i="1" dirty="0" err="1" smtClean="0"/>
              <a:t>macrocephalus</a:t>
            </a:r>
            <a:r>
              <a:rPr lang="el-GR" sz="800" b="1" i="1" dirty="0" smtClean="0"/>
              <a:t> </a:t>
            </a:r>
            <a:endParaRPr lang="el-GR" sz="800" b="1" dirty="0" smtClean="0"/>
          </a:p>
          <a:p>
            <a:pPr>
              <a:lnSpc>
                <a:spcPct val="80000"/>
              </a:lnSpc>
              <a:spcBef>
                <a:spcPct val="0"/>
              </a:spcBef>
            </a:pPr>
            <a:r>
              <a:rPr lang="el-GR" sz="800" b="1" dirty="0" smtClean="0"/>
              <a:t>Κατάσταση είδους: </a:t>
            </a:r>
            <a:r>
              <a:rPr lang="el-GR" sz="800" b="1" dirty="0" err="1" smtClean="0"/>
              <a:t>Κινδυνεύον</a:t>
            </a:r>
            <a:endParaRPr lang="el-GR" sz="800" b="1" dirty="0" smtClean="0"/>
          </a:p>
          <a:p>
            <a:pPr>
              <a:lnSpc>
                <a:spcPct val="80000"/>
              </a:lnSpc>
              <a:spcBef>
                <a:spcPct val="0"/>
              </a:spcBef>
            </a:pPr>
            <a:r>
              <a:rPr lang="el-GR" sz="800" dirty="0" smtClean="0"/>
              <a:t>Πρόκειται για το ζώο με τον μεγαλύτερο εγκέφαλο που έχει καταγραφεί ποτέ στο </a:t>
            </a:r>
            <a:r>
              <a:rPr lang="el-GR" sz="800" dirty="0" err="1" smtClean="0"/>
              <a:t>ζωϊκό</a:t>
            </a:r>
            <a:r>
              <a:rPr lang="el-GR" sz="800" dirty="0" smtClean="0"/>
              <a:t> βασίλειο, o οποίος ζυγίζει κατά μέσο όρο 8 κιλά. </a:t>
            </a:r>
          </a:p>
          <a:p>
            <a:pPr>
              <a:lnSpc>
                <a:spcPct val="80000"/>
              </a:lnSpc>
              <a:spcBef>
                <a:spcPct val="0"/>
              </a:spcBef>
            </a:pPr>
            <a:r>
              <a:rPr lang="el-GR" sz="800" dirty="0" smtClean="0"/>
              <a:t>Ζουν σε κοινωνικές ομάδες που αποτελούνται από ενήλικα θηλυκά και από 4-12 νεαρά άτομα. Έχουν την ικανότητα, να μεταδίδουν τα πολιτισμικά στοιχεία τους, (τη γλώσσα, τη δομή και την ιεραρχία της κοινωνίας, τους χάρτες τροφής κτλ) από τη μητέρα στο νεογέννητο. Χρησιμοποιούν ήχους για να προσανατολίζονται και να επικοινωνούν μεταξύ τους. </a:t>
            </a:r>
          </a:p>
          <a:p>
            <a:pPr>
              <a:lnSpc>
                <a:spcPct val="80000"/>
              </a:lnSpc>
              <a:spcBef>
                <a:spcPct val="0"/>
              </a:spcBef>
            </a:pPr>
            <a:r>
              <a:rPr lang="el-GR" sz="800" dirty="0" smtClean="0"/>
              <a:t>Στην Ελλάδα συναντάται κατά μήκος της Ελληνικής Τάφρου (από τα Δυτικά των Ιονίων νήσων και της Πελοποννήσου έως τα νότια της Κρήτης και τα νοτιοανατολικά της Ρόδου), στο </a:t>
            </a:r>
            <a:r>
              <a:rPr lang="el-GR" sz="800" dirty="0" err="1" smtClean="0"/>
              <a:t>Μυρτώο</a:t>
            </a:r>
            <a:r>
              <a:rPr lang="el-GR" sz="800" dirty="0" smtClean="0"/>
              <a:t> Πέλαγος και σε περιοχές του Αιγαίου Πελάγους, ειδικά όπου υπάρχουν μεγάλα βάθη. </a:t>
            </a:r>
          </a:p>
          <a:p>
            <a:pPr>
              <a:lnSpc>
                <a:spcPct val="80000"/>
              </a:lnSpc>
              <a:spcBef>
                <a:spcPct val="0"/>
              </a:spcBef>
            </a:pPr>
            <a:r>
              <a:rPr lang="el-GR" sz="800" b="1" dirty="0" smtClean="0"/>
              <a:t>Κοινό δελφίνι, </a:t>
            </a:r>
            <a:r>
              <a:rPr lang="el-GR" sz="800" b="1" i="1" dirty="0" err="1" smtClean="0"/>
              <a:t>Delphinus</a:t>
            </a:r>
            <a:r>
              <a:rPr lang="el-GR" sz="800" b="1" i="1" dirty="0" smtClean="0"/>
              <a:t> </a:t>
            </a:r>
            <a:r>
              <a:rPr lang="el-GR" sz="800" b="1" i="1" dirty="0" err="1" smtClean="0"/>
              <a:t>delphis</a:t>
            </a:r>
            <a:endParaRPr lang="el-GR" sz="800" b="1" dirty="0" smtClean="0"/>
          </a:p>
          <a:p>
            <a:pPr>
              <a:lnSpc>
                <a:spcPct val="80000"/>
              </a:lnSpc>
              <a:spcBef>
                <a:spcPct val="0"/>
              </a:spcBef>
            </a:pPr>
            <a:r>
              <a:rPr lang="el-GR" sz="800" b="1" dirty="0" smtClean="0"/>
              <a:t>Κατάσταση είδους: </a:t>
            </a:r>
            <a:r>
              <a:rPr lang="el-GR" sz="800" b="1" dirty="0" err="1" smtClean="0"/>
              <a:t>Κινδυνεύον</a:t>
            </a:r>
            <a:endParaRPr lang="el-GR" sz="800" b="1" dirty="0" smtClean="0"/>
          </a:p>
          <a:p>
            <a:pPr>
              <a:spcBef>
                <a:spcPct val="0"/>
              </a:spcBef>
            </a:pPr>
            <a:r>
              <a:rPr lang="el-GR" sz="800" dirty="0" smtClean="0"/>
              <a:t>Κάποτε ήταν το πιο διαδεδομένο είδος δελφινιού στην Ελλάδα, αλλά τα τελευταία 40 χρόνια ο πληθυσμός του έχει υποστεί σοβαρή μείωση. </a:t>
            </a:r>
          </a:p>
          <a:p>
            <a:pPr>
              <a:lnSpc>
                <a:spcPct val="80000"/>
              </a:lnSpc>
              <a:spcBef>
                <a:spcPct val="0"/>
              </a:spcBef>
            </a:pPr>
            <a:r>
              <a:rPr lang="el-GR" sz="800" dirty="0" smtClean="0"/>
              <a:t>Στις ελληνικές θάλασσες συναντάται στο εσωτερικό Ιόνιο, στον Κορινθιακό Κόλπο, στο Θρακικό Πέλαγος, στις Βόρειες Σποράδες, στο Σαρωνικό Κόλπο, στο Νότιο Ευβοϊκό, στα Δωδεκάνησα, στο Βόρειο Ευβοϊκό και Παγασητικό, στις Κυκλάδες, στο βορειοανατολικό Αιγαίο (μεταξύ των ελληνικών νησιών και των τουρκικών ακτών) και στο Θερμαϊκό. </a:t>
            </a:r>
          </a:p>
          <a:p>
            <a:pPr>
              <a:lnSpc>
                <a:spcPct val="80000"/>
              </a:lnSpc>
              <a:spcBef>
                <a:spcPct val="0"/>
              </a:spcBef>
            </a:pPr>
            <a:r>
              <a:rPr lang="el-GR" sz="800" dirty="0" smtClean="0"/>
              <a:t>Στο Αιγαίο ο σημαντικότερος </a:t>
            </a:r>
            <a:r>
              <a:rPr lang="el-GR" sz="800" dirty="0" err="1" smtClean="0"/>
              <a:t>οικότοπος</a:t>
            </a:r>
            <a:r>
              <a:rPr lang="el-GR" sz="800" dirty="0" smtClean="0"/>
              <a:t> είναι στη Θράκη. </a:t>
            </a:r>
          </a:p>
          <a:p>
            <a:pPr>
              <a:lnSpc>
                <a:spcPct val="80000"/>
              </a:lnSpc>
              <a:spcBef>
                <a:spcPct val="0"/>
              </a:spcBef>
            </a:pPr>
            <a:r>
              <a:rPr lang="el-GR" sz="800" b="1" dirty="0" err="1" smtClean="0"/>
              <a:t>Φώκαινα</a:t>
            </a:r>
            <a:r>
              <a:rPr lang="el-GR" sz="800" b="1" dirty="0" smtClean="0"/>
              <a:t>, </a:t>
            </a:r>
            <a:r>
              <a:rPr lang="el-GR" sz="800" b="1" i="1" dirty="0" err="1" smtClean="0"/>
              <a:t>Phocoena</a:t>
            </a:r>
            <a:r>
              <a:rPr lang="el-GR" sz="800" b="1" i="1" dirty="0" smtClean="0"/>
              <a:t> </a:t>
            </a:r>
            <a:r>
              <a:rPr lang="el-GR" sz="800" b="1" i="1" dirty="0" err="1" smtClean="0"/>
              <a:t>phocoena</a:t>
            </a:r>
            <a:r>
              <a:rPr lang="el-GR" sz="800" b="1" i="1" dirty="0" smtClean="0"/>
              <a:t> </a:t>
            </a:r>
            <a:endParaRPr lang="el-GR" sz="800" b="1" dirty="0" smtClean="0"/>
          </a:p>
          <a:p>
            <a:pPr>
              <a:lnSpc>
                <a:spcPct val="80000"/>
              </a:lnSpc>
              <a:spcBef>
                <a:spcPct val="0"/>
              </a:spcBef>
            </a:pPr>
            <a:r>
              <a:rPr lang="el-GR" sz="800" b="1" dirty="0" smtClean="0"/>
              <a:t>Κατάσταση είδους: </a:t>
            </a:r>
            <a:r>
              <a:rPr lang="el-GR" sz="800" b="1" dirty="0" err="1" smtClean="0"/>
              <a:t>Κινδυνεύον</a:t>
            </a:r>
            <a:endParaRPr lang="el-GR" sz="800" b="1" dirty="0" smtClean="0"/>
          </a:p>
          <a:p>
            <a:pPr>
              <a:spcBef>
                <a:spcPct val="0"/>
              </a:spcBef>
            </a:pPr>
            <a:r>
              <a:rPr lang="el-GR" sz="800" dirty="0" smtClean="0"/>
              <a:t>Πρόκειται για ένα από τα μικρότερα κητώδη στον κόσμο. Ο πληθυσμός που ζει στο Β. Αιγαίο και συγκεκριμένα στα νερά της Θράκης θεωρείται ο μοναδικός της Μεσογείου. </a:t>
            </a:r>
          </a:p>
          <a:p>
            <a:pPr>
              <a:spcBef>
                <a:spcPct val="0"/>
              </a:spcBef>
            </a:pPr>
            <a:r>
              <a:rPr lang="el-GR" sz="800" b="1" i="1" dirty="0" err="1" smtClean="0"/>
              <a:t>Caretta</a:t>
            </a:r>
            <a:r>
              <a:rPr lang="el-GR" sz="800" b="1" i="1" dirty="0" smtClean="0"/>
              <a:t> </a:t>
            </a:r>
            <a:r>
              <a:rPr lang="el-GR" sz="800" b="1" i="1" dirty="0" err="1" smtClean="0"/>
              <a:t>caretta</a:t>
            </a:r>
            <a:endParaRPr lang="el-GR" sz="800" b="1" i="1" dirty="0" smtClean="0"/>
          </a:p>
          <a:p>
            <a:pPr>
              <a:spcBef>
                <a:spcPct val="0"/>
              </a:spcBef>
            </a:pPr>
            <a:r>
              <a:rPr lang="el-GR" sz="800" dirty="0" smtClean="0"/>
              <a:t>Από τα 7 είδη στον κόσμο, μόνο 3 απαντώνται τακτικά στη Μεσόγειο (</a:t>
            </a:r>
            <a:r>
              <a:rPr lang="el-GR" sz="800" b="1" i="1" dirty="0" err="1" smtClean="0"/>
              <a:t>Caretta</a:t>
            </a:r>
            <a:r>
              <a:rPr lang="el-GR" sz="800" b="1" i="1" dirty="0" smtClean="0"/>
              <a:t> </a:t>
            </a:r>
            <a:r>
              <a:rPr lang="el-GR" sz="800" b="1" i="1" dirty="0" err="1" smtClean="0"/>
              <a:t>caretta</a:t>
            </a:r>
            <a:r>
              <a:rPr lang="el-GR" sz="800" dirty="0" smtClean="0"/>
              <a:t>, </a:t>
            </a:r>
            <a:r>
              <a:rPr lang="el-GR" sz="800" i="1" dirty="0" err="1" smtClean="0"/>
              <a:t>Chelonia</a:t>
            </a:r>
            <a:r>
              <a:rPr lang="el-GR" sz="800" i="1" dirty="0" smtClean="0"/>
              <a:t> </a:t>
            </a:r>
            <a:r>
              <a:rPr lang="el-GR" sz="800" i="1" dirty="0" err="1" smtClean="0"/>
              <a:t>mydas</a:t>
            </a:r>
            <a:r>
              <a:rPr lang="el-GR" sz="800" dirty="0" smtClean="0"/>
              <a:t> και </a:t>
            </a:r>
            <a:r>
              <a:rPr lang="el-GR" sz="800" i="1" dirty="0" err="1" smtClean="0"/>
              <a:t>Dermochelys</a:t>
            </a:r>
            <a:r>
              <a:rPr lang="el-GR" sz="800" i="1" dirty="0" smtClean="0"/>
              <a:t> </a:t>
            </a:r>
            <a:r>
              <a:rPr lang="el-GR" sz="800" i="1" dirty="0" err="1" smtClean="0"/>
              <a:t>coriacea</a:t>
            </a:r>
            <a:r>
              <a:rPr lang="el-GR" sz="800" dirty="0" smtClean="0"/>
              <a:t>). Από αυτά τα 3 είδη μόνο η </a:t>
            </a:r>
            <a:r>
              <a:rPr lang="el-GR" sz="800" dirty="0" err="1" smtClean="0"/>
              <a:t>Καρέττα</a:t>
            </a:r>
            <a:r>
              <a:rPr lang="el-GR" sz="800" dirty="0" smtClean="0"/>
              <a:t> ωοτοκεί στην Ελλάδα.</a:t>
            </a:r>
          </a:p>
          <a:p>
            <a:pPr>
              <a:spcBef>
                <a:spcPct val="0"/>
              </a:spcBef>
            </a:pPr>
            <a:r>
              <a:rPr lang="el-GR" sz="800" dirty="0" smtClean="0"/>
              <a:t>Οι σημαντικότερες παραλίες ωοτοκίας είναι στη Ζάκυνθο (Κόλπος του Λαγανά), Πελοπόννησο (Κόλπος Κυπαρισσίας και Κόλπος Λακωνικού, περιοχή Κορώνης) και την Κρήτη (Ρέθυμνο, Κόλποι Χανίων και </a:t>
            </a:r>
            <a:r>
              <a:rPr lang="el-GR" sz="800" dirty="0" err="1" smtClean="0"/>
              <a:t>Μεσσαράς</a:t>
            </a:r>
            <a:r>
              <a:rPr lang="el-GR" sz="800" dirty="0" smtClean="0"/>
              <a:t>). Οι παραλίες της Ζακύνθου έχουν μια ιδιαίτερα υψηλή πυκνότητα φωλιών. Η πυκνότητα σε μια παραλία (</a:t>
            </a:r>
            <a:r>
              <a:rPr lang="el-GR" sz="800" dirty="0" err="1" smtClean="0"/>
              <a:t>Σεκάνια</a:t>
            </a:r>
            <a:r>
              <a:rPr lang="el-GR" sz="800" dirty="0" smtClean="0"/>
              <a:t>) μπορεί να φθάσει περίπου 1.500 φωλιές ανά χιλιόμετρο και είναι από τις υψηλότερες στον κόσμο. </a:t>
            </a:r>
          </a:p>
          <a:p>
            <a:pPr>
              <a:spcBef>
                <a:spcPct val="0"/>
              </a:spcBef>
            </a:pPr>
            <a:endParaRPr lang="el-GR" sz="800" dirty="0" smtClean="0"/>
          </a:p>
          <a:p>
            <a:pPr>
              <a:spcBef>
                <a:spcPct val="0"/>
              </a:spcBef>
            </a:pPr>
            <a:endParaRPr lang="el-GR" sz="800" b="1" i="1" dirty="0" smtClean="0"/>
          </a:p>
          <a:p>
            <a:pPr>
              <a:spcBef>
                <a:spcPct val="0"/>
              </a:spcBef>
            </a:pPr>
            <a:endParaRPr lang="el-GR" sz="800" dirty="0" smtClean="0"/>
          </a:p>
          <a:p>
            <a:pPr>
              <a:lnSpc>
                <a:spcPct val="80000"/>
              </a:lnSpc>
              <a:spcBef>
                <a:spcPct val="0"/>
              </a:spcBef>
            </a:pPr>
            <a:endParaRPr lang="el-GR" sz="800" b="1" dirty="0" smtClean="0"/>
          </a:p>
          <a:p>
            <a:pPr>
              <a:lnSpc>
                <a:spcPct val="80000"/>
              </a:lnSpc>
              <a:spcBef>
                <a:spcPct val="0"/>
              </a:spcBef>
            </a:pPr>
            <a:endParaRPr lang="el-GR" sz="800" dirty="0" smtClean="0"/>
          </a:p>
          <a:p>
            <a:pPr>
              <a:spcBef>
                <a:spcPct val="0"/>
              </a:spcBef>
            </a:pPr>
            <a:endParaRPr lang="el-GR" sz="800" dirty="0" smtClean="0"/>
          </a:p>
          <a:p>
            <a:pPr>
              <a:lnSpc>
                <a:spcPct val="80000"/>
              </a:lnSpc>
              <a:spcBef>
                <a:spcPct val="0"/>
              </a:spcBef>
            </a:pPr>
            <a:endParaRPr lang="el-GR" sz="800" b="1" dirty="0" smtClean="0"/>
          </a:p>
          <a:p>
            <a:pPr>
              <a:lnSpc>
                <a:spcPct val="80000"/>
              </a:lnSpc>
              <a:spcBef>
                <a:spcPct val="0"/>
              </a:spcBef>
            </a:pPr>
            <a:endParaRPr lang="el-GR" sz="800" dirty="0" smtClean="0"/>
          </a:p>
          <a:p>
            <a:pPr>
              <a:lnSpc>
                <a:spcPct val="80000"/>
              </a:lnSpc>
              <a:spcBef>
                <a:spcPct val="0"/>
              </a:spcBef>
            </a:pPr>
            <a:endParaRPr lang="el-GR" sz="800" dirty="0" smtClean="0"/>
          </a:p>
          <a:p>
            <a:pPr>
              <a:lnSpc>
                <a:spcPct val="80000"/>
              </a:lnSpc>
              <a:spcBef>
                <a:spcPct val="0"/>
              </a:spcBef>
            </a:pPr>
            <a:endParaRPr lang="el-GR" sz="800" dirty="0" smtClean="0"/>
          </a:p>
          <a:p>
            <a:pPr>
              <a:lnSpc>
                <a:spcPct val="80000"/>
              </a:lnSpc>
              <a:spcBef>
                <a:spcPct val="0"/>
              </a:spcBef>
            </a:pPr>
            <a:endParaRPr lang="el-GR" sz="800" b="1" dirty="0" smtClean="0"/>
          </a:p>
          <a:p>
            <a:pPr>
              <a:lnSpc>
                <a:spcPct val="80000"/>
              </a:lnSpc>
              <a:spcBef>
                <a:spcPct val="0"/>
              </a:spcBef>
            </a:pPr>
            <a:endParaRPr lang="el-GR" sz="800" b="1" dirty="0" smtClean="0"/>
          </a:p>
          <a:p>
            <a:pPr>
              <a:lnSpc>
                <a:spcPct val="80000"/>
              </a:lnSpc>
              <a:spcBef>
                <a:spcPct val="0"/>
              </a:spcBef>
            </a:pPr>
            <a:endParaRPr lang="el-GR" sz="8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D6F201-1619-4AB1-B05A-7A4A2C87C717}" type="slidenum">
              <a:rPr lang="el-GR">
                <a:latin typeface="Arial" charset="0"/>
                <a:cs typeface="Arial" charset="0"/>
              </a:rPr>
              <a:pPr fontAlgn="base">
                <a:spcBef>
                  <a:spcPct val="0"/>
                </a:spcBef>
                <a:spcAft>
                  <a:spcPct val="0"/>
                </a:spcAft>
              </a:pPr>
              <a:t>18</a:t>
            </a:fld>
            <a:endParaRPr lang="el-GR">
              <a:latin typeface="Arial" charset="0"/>
              <a:cs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53CCF55C-906C-483F-A5A3-002D02DCAEFE}" type="datetimeFigureOut">
              <a:rPr lang="el-GR"/>
              <a:pPr>
                <a:defRPr/>
              </a:pPr>
              <a:t>4/10/2013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3EC946C-D0E2-4BB1-9FE2-494C7C89D8D7}" type="slidenum">
              <a:rPr lang="el-GR"/>
              <a:pPr>
                <a:defRPr/>
              </a:pPr>
              <a:t>‹#›</a:t>
            </a:fld>
            <a:endParaRPr lang="el-GR"/>
          </a:p>
        </p:txBody>
      </p:sp>
    </p:spTree>
    <p:extLst>
      <p:ext uri="{BB962C8B-B14F-4D97-AF65-F5344CB8AC3E}">
        <p14:creationId xmlns:p14="http://schemas.microsoft.com/office/powerpoint/2010/main" val="11794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9933417C-CF43-4939-883B-051603B27161}" type="datetimeFigureOut">
              <a:rPr lang="el-GR"/>
              <a:pPr>
                <a:defRPr/>
              </a:pPr>
              <a:t>4/10/2013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CA48781-56E3-4D19-BE3F-80D31BB3A140}" type="slidenum">
              <a:rPr lang="el-GR"/>
              <a:pPr>
                <a:defRPr/>
              </a:pPr>
              <a:t>‹#›</a:t>
            </a:fld>
            <a:endParaRPr lang="el-GR"/>
          </a:p>
        </p:txBody>
      </p:sp>
    </p:spTree>
    <p:extLst>
      <p:ext uri="{BB962C8B-B14F-4D97-AF65-F5344CB8AC3E}">
        <p14:creationId xmlns:p14="http://schemas.microsoft.com/office/powerpoint/2010/main" val="137804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31163328-674C-4358-86AF-5EF62DF7B01C}" type="datetimeFigureOut">
              <a:rPr lang="el-GR"/>
              <a:pPr>
                <a:defRPr/>
              </a:pPr>
              <a:t>4/10/2013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E797294-A778-4D15-A5C2-F5AA3CFCF1FD}" type="slidenum">
              <a:rPr lang="el-GR"/>
              <a:pPr>
                <a:defRPr/>
              </a:pPr>
              <a:t>‹#›</a:t>
            </a:fld>
            <a:endParaRPr lang="el-GR"/>
          </a:p>
        </p:txBody>
      </p:sp>
    </p:spTree>
    <p:extLst>
      <p:ext uri="{BB962C8B-B14F-4D97-AF65-F5344CB8AC3E}">
        <p14:creationId xmlns:p14="http://schemas.microsoft.com/office/powerpoint/2010/main" val="342517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1BE0D01F-5C8A-4378-8339-5C541ECF8AAF}" type="datetimeFigureOut">
              <a:rPr lang="el-GR"/>
              <a:pPr>
                <a:defRPr/>
              </a:pPr>
              <a:t>4/10/2013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DDE804A-0193-4BCE-8B94-6F359BBA60E0}" type="slidenum">
              <a:rPr lang="el-GR"/>
              <a:pPr>
                <a:defRPr/>
              </a:pPr>
              <a:t>‹#›</a:t>
            </a:fld>
            <a:endParaRPr lang="el-GR"/>
          </a:p>
        </p:txBody>
      </p:sp>
    </p:spTree>
    <p:extLst>
      <p:ext uri="{BB962C8B-B14F-4D97-AF65-F5344CB8AC3E}">
        <p14:creationId xmlns:p14="http://schemas.microsoft.com/office/powerpoint/2010/main" val="384726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E042E6-5F19-4679-B2DD-BA69400E807A}" type="datetimeFigureOut">
              <a:rPr lang="el-GR"/>
              <a:pPr>
                <a:defRPr/>
              </a:pPr>
              <a:t>4/10/2013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431D067-54FB-49EB-8225-ECD5AEE19CEC}" type="slidenum">
              <a:rPr lang="el-GR"/>
              <a:pPr>
                <a:defRPr/>
              </a:pPr>
              <a:t>‹#›</a:t>
            </a:fld>
            <a:endParaRPr lang="el-GR"/>
          </a:p>
        </p:txBody>
      </p:sp>
    </p:spTree>
    <p:extLst>
      <p:ext uri="{BB962C8B-B14F-4D97-AF65-F5344CB8AC3E}">
        <p14:creationId xmlns:p14="http://schemas.microsoft.com/office/powerpoint/2010/main" val="34775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7DD7B944-3786-4AF7-8A44-D234A18B7CBA}" type="datetimeFigureOut">
              <a:rPr lang="el-GR"/>
              <a:pPr>
                <a:defRPr/>
              </a:pPr>
              <a:t>4/10/2013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DB5D0F5-B922-4968-B296-A4CB78E62FE8}" type="slidenum">
              <a:rPr lang="el-GR"/>
              <a:pPr>
                <a:defRPr/>
              </a:pPr>
              <a:t>‹#›</a:t>
            </a:fld>
            <a:endParaRPr lang="el-GR"/>
          </a:p>
        </p:txBody>
      </p:sp>
    </p:spTree>
    <p:extLst>
      <p:ext uri="{BB962C8B-B14F-4D97-AF65-F5344CB8AC3E}">
        <p14:creationId xmlns:p14="http://schemas.microsoft.com/office/powerpoint/2010/main" val="212418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5A4D519F-A51C-4BB3-8E0D-B7347FC29E62}" type="datetimeFigureOut">
              <a:rPr lang="el-GR"/>
              <a:pPr>
                <a:defRPr/>
              </a:pPr>
              <a:t>4/10/2013</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97E3FE1-0697-4230-AB6D-5A521AD1C159}" type="slidenum">
              <a:rPr lang="el-GR"/>
              <a:pPr>
                <a:defRPr/>
              </a:pPr>
              <a:t>‹#›</a:t>
            </a:fld>
            <a:endParaRPr lang="el-GR"/>
          </a:p>
        </p:txBody>
      </p:sp>
    </p:spTree>
    <p:extLst>
      <p:ext uri="{BB962C8B-B14F-4D97-AF65-F5344CB8AC3E}">
        <p14:creationId xmlns:p14="http://schemas.microsoft.com/office/powerpoint/2010/main" val="2183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306818F5-2BDC-4F4A-B593-C3774944E9D5}" type="datetimeFigureOut">
              <a:rPr lang="el-GR"/>
              <a:pPr>
                <a:defRPr/>
              </a:pPr>
              <a:t>4/10/2013</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B98E2B2-B3E5-412F-A00B-BEE6B33BFC07}" type="slidenum">
              <a:rPr lang="el-GR"/>
              <a:pPr>
                <a:defRPr/>
              </a:pPr>
              <a:t>‹#›</a:t>
            </a:fld>
            <a:endParaRPr lang="el-GR"/>
          </a:p>
        </p:txBody>
      </p:sp>
    </p:spTree>
    <p:extLst>
      <p:ext uri="{BB962C8B-B14F-4D97-AF65-F5344CB8AC3E}">
        <p14:creationId xmlns:p14="http://schemas.microsoft.com/office/powerpoint/2010/main" val="4163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B919B7-61B3-4B85-A887-68841A0EB469}" type="datetimeFigureOut">
              <a:rPr lang="el-GR"/>
              <a:pPr>
                <a:defRPr/>
              </a:pPr>
              <a:t>4/10/2013</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968679AB-69CB-4DDB-A16F-1EE99AF690AD}" type="slidenum">
              <a:rPr lang="el-GR"/>
              <a:pPr>
                <a:defRPr/>
              </a:pPr>
              <a:t>‹#›</a:t>
            </a:fld>
            <a:endParaRPr lang="el-GR"/>
          </a:p>
        </p:txBody>
      </p:sp>
    </p:spTree>
    <p:extLst>
      <p:ext uri="{BB962C8B-B14F-4D97-AF65-F5344CB8AC3E}">
        <p14:creationId xmlns:p14="http://schemas.microsoft.com/office/powerpoint/2010/main" val="369862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26DFC1-67FB-4DF7-A929-2E0F5B84B0B7}" type="datetimeFigureOut">
              <a:rPr lang="el-GR"/>
              <a:pPr>
                <a:defRPr/>
              </a:pPr>
              <a:t>4/10/2013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2C12842-94FB-4C85-A129-C65F182AE9FF}" type="slidenum">
              <a:rPr lang="el-GR"/>
              <a:pPr>
                <a:defRPr/>
              </a:pPr>
              <a:t>‹#›</a:t>
            </a:fld>
            <a:endParaRPr lang="el-GR"/>
          </a:p>
        </p:txBody>
      </p:sp>
    </p:spTree>
    <p:extLst>
      <p:ext uri="{BB962C8B-B14F-4D97-AF65-F5344CB8AC3E}">
        <p14:creationId xmlns:p14="http://schemas.microsoft.com/office/powerpoint/2010/main" val="282974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0D5131-01B4-49CD-A376-7BAD35AB3AE0}" type="datetimeFigureOut">
              <a:rPr lang="el-GR"/>
              <a:pPr>
                <a:defRPr/>
              </a:pPr>
              <a:t>4/10/2013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CA69BBD-978B-4052-A7F0-3936F4FD5CAB}" type="slidenum">
              <a:rPr lang="el-GR"/>
              <a:pPr>
                <a:defRPr/>
              </a:pPr>
              <a:t>‹#›</a:t>
            </a:fld>
            <a:endParaRPr lang="el-GR"/>
          </a:p>
        </p:txBody>
      </p:sp>
    </p:spTree>
    <p:extLst>
      <p:ext uri="{BB962C8B-B14F-4D97-AF65-F5344CB8AC3E}">
        <p14:creationId xmlns:p14="http://schemas.microsoft.com/office/powerpoint/2010/main" val="168404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AC820F3-5452-427B-9B87-EF1AA7516D05}" type="datetimeFigureOut">
              <a:rPr lang="el-GR"/>
              <a:pPr>
                <a:defRPr/>
              </a:pPr>
              <a:t>4/10/2013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17B6F8-60F0-4342-8574-C55F065F1C7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18" Type="http://schemas.openxmlformats.org/officeDocument/2006/relationships/image" Target="../media/image85.jpeg"/><Relationship Id="rId3" Type="http://schemas.openxmlformats.org/officeDocument/2006/relationships/image" Target="../media/image58.png"/><Relationship Id="rId7" Type="http://schemas.openxmlformats.org/officeDocument/2006/relationships/image" Target="../media/image74.png"/><Relationship Id="rId12" Type="http://schemas.openxmlformats.org/officeDocument/2006/relationships/image" Target="../media/image79.wmf"/><Relationship Id="rId17" Type="http://schemas.openxmlformats.org/officeDocument/2006/relationships/image" Target="../media/image84.wmf"/><Relationship Id="rId2" Type="http://schemas.openxmlformats.org/officeDocument/2006/relationships/notesSlide" Target="../notesSlides/notesSlide3.xml"/><Relationship Id="rId16" Type="http://schemas.openxmlformats.org/officeDocument/2006/relationships/image" Target="../media/image83.wmf"/><Relationship Id="rId20"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wmf"/><Relationship Id="rId5" Type="http://schemas.openxmlformats.org/officeDocument/2006/relationships/image" Target="../media/image72.jpeg"/><Relationship Id="rId15" Type="http://schemas.openxmlformats.org/officeDocument/2006/relationships/image" Target="../media/image82.wmf"/><Relationship Id="rId10" Type="http://schemas.openxmlformats.org/officeDocument/2006/relationships/image" Target="../media/image77.jpeg"/><Relationship Id="rId19" Type="http://schemas.openxmlformats.org/officeDocument/2006/relationships/image" Target="../media/image86.jpeg"/><Relationship Id="rId4" Type="http://schemas.openxmlformats.org/officeDocument/2006/relationships/image" Target="../media/image71.png"/><Relationship Id="rId9" Type="http://schemas.openxmlformats.org/officeDocument/2006/relationships/image" Target="../media/image76.jpeg"/><Relationship Id="rId14" Type="http://schemas.openxmlformats.org/officeDocument/2006/relationships/image" Target="../media/image81.jpe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95.jpeg"/></Relationships>
</file>

<file path=ppt/slides/_rels/slide17.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69.pn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10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jpeg"/></Relationships>
</file>

<file path=ppt/slides/_rels/slide18.xml.rels><?xml version="1.0" encoding="UTF-8" standalone="yes"?>
<Relationships xmlns="http://schemas.openxmlformats.org/package/2006/relationships"><Relationship Id="rId8" Type="http://schemas.openxmlformats.org/officeDocument/2006/relationships/image" Target="../media/image111.jpeg"/><Relationship Id="rId13" Type="http://schemas.openxmlformats.org/officeDocument/2006/relationships/image" Target="../media/image116.jpeg"/><Relationship Id="rId3" Type="http://schemas.openxmlformats.org/officeDocument/2006/relationships/image" Target="../media/image106.jpeg"/><Relationship Id="rId7" Type="http://schemas.openxmlformats.org/officeDocument/2006/relationships/image" Target="../media/image110.jpeg"/><Relationship Id="rId12" Type="http://schemas.openxmlformats.org/officeDocument/2006/relationships/image" Target="../media/image115.jpeg"/><Relationship Id="rId2" Type="http://schemas.openxmlformats.org/officeDocument/2006/relationships/notesSlide" Target="../notesSlides/notesSlide5.xml"/><Relationship Id="rId16"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09.jpeg"/><Relationship Id="rId11" Type="http://schemas.openxmlformats.org/officeDocument/2006/relationships/image" Target="../media/image114.jpeg"/><Relationship Id="rId5" Type="http://schemas.openxmlformats.org/officeDocument/2006/relationships/image" Target="../media/image108.jpeg"/><Relationship Id="rId15" Type="http://schemas.openxmlformats.org/officeDocument/2006/relationships/image" Target="../media/image118.jpeg"/><Relationship Id="rId10" Type="http://schemas.openxmlformats.org/officeDocument/2006/relationships/image" Target="../media/image113.jpe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image" Target="../media/image117.png"/></Relationships>
</file>

<file path=ppt/slides/_rels/slide1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10.png"/><Relationship Id="rId4" Type="http://schemas.openxmlformats.org/officeDocument/2006/relationships/image" Target="../media/image25.jpe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33.png"/><Relationship Id="rId4" Type="http://schemas.openxmlformats.org/officeDocument/2006/relationships/image" Target="../media/image39.jpeg"/><Relationship Id="rId9"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524328" y="4725144"/>
            <a:ext cx="184731" cy="369332"/>
          </a:xfrm>
          <a:prstGeom prst="rect">
            <a:avLst/>
          </a:prstGeom>
          <a:noFill/>
        </p:spPr>
        <p:txBody>
          <a:bodyPr wrap="none" rtlCol="0">
            <a:spAutoFit/>
          </a:bodyPr>
          <a:lstStyle/>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50"/>
            <a:ext cx="9144000" cy="6845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p:cNvSpPr txBox="1"/>
          <p:nvPr/>
        </p:nvSpPr>
        <p:spPr>
          <a:xfrm>
            <a:off x="0" y="0"/>
            <a:ext cx="9144000" cy="738188"/>
          </a:xfrm>
          <a:prstGeom prst="rect">
            <a:avLst/>
          </a:prstGeom>
          <a:noFill/>
        </p:spPr>
        <p:txBody>
          <a:bodyPr>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Τι είναι το θαλάσσιο ρεύμα;</a:t>
            </a:r>
          </a:p>
        </p:txBody>
      </p:sp>
      <p:pic>
        <p:nvPicPr>
          <p:cNvPr id="5" name="Picture 2" descr="http://www.mertgokalp.com/wp-content/uploads/2012/06/DSC_30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475" y="6069013"/>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Ελλειψοειδής επεξήγηση"/>
          <p:cNvSpPr/>
          <p:nvPr/>
        </p:nvSpPr>
        <p:spPr>
          <a:xfrm>
            <a:off x="285750" y="5683250"/>
            <a:ext cx="3886200" cy="576263"/>
          </a:xfrm>
          <a:prstGeom prst="wedgeEllipseCallout">
            <a:avLst>
              <a:gd name="adj1" fmla="val -42939"/>
              <a:gd name="adj2" fmla="val 57290"/>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6 - TextBox"/>
          <p:cNvSpPr txBox="1"/>
          <p:nvPr/>
        </p:nvSpPr>
        <p:spPr>
          <a:xfrm>
            <a:off x="468313" y="5661025"/>
            <a:ext cx="3703637" cy="647700"/>
          </a:xfrm>
          <a:prstGeom prst="rect">
            <a:avLst/>
          </a:prstGeom>
          <a:noFill/>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Κάθε ρεύμα έχει τη δική του πορεία!!!</a:t>
            </a:r>
          </a:p>
        </p:txBody>
      </p:sp>
      <p:pic>
        <p:nvPicPr>
          <p:cNvPr id="35844" name="Picture 4" descr="http://www.fire.lacounty.gov/Lifeguards/Photos/BchSftyRipCurrents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750" y="785813"/>
            <a:ext cx="3810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http://www.erh.noaa.gov/akq/rip/Image2.gif"/>
          <p:cNvPicPr>
            <a:picLocks noChangeAspect="1" noChangeArrowheads="1"/>
          </p:cNvPicPr>
          <p:nvPr/>
        </p:nvPicPr>
        <p:blipFill>
          <a:blip r:embed="rId5" cstate="email">
            <a:extLst>
              <a:ext uri="{28A0092B-C50C-407E-A947-70E740481C1C}">
                <a14:useLocalDpi xmlns:a14="http://schemas.microsoft.com/office/drawing/2010/main"/>
              </a:ext>
            </a:extLst>
          </a:blip>
          <a:srcRect t="2499" b="2499"/>
          <a:stretch>
            <a:fillRect/>
          </a:stretch>
        </p:blipFill>
        <p:spPr bwMode="auto">
          <a:xfrm>
            <a:off x="5143500" y="785813"/>
            <a:ext cx="37861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http://powerfulstorms.com/wp-content/uploads/2011/09/Rip-current-WesternAustrali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3500" y="3786188"/>
            <a:ext cx="37861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mertgokalp.com/wp-content/uploads/2012/06/DSC_30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6000750"/>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17 - Ομάδα"/>
          <p:cNvGrpSpPr>
            <a:grpSpLocks/>
          </p:cNvGrpSpPr>
          <p:nvPr/>
        </p:nvGrpSpPr>
        <p:grpSpPr bwMode="auto">
          <a:xfrm>
            <a:off x="860674" y="5311229"/>
            <a:ext cx="3855342" cy="854075"/>
            <a:chOff x="1003714" y="9087173"/>
            <a:chExt cx="4714908" cy="1785950"/>
          </a:xfrm>
          <a:solidFill>
            <a:srgbClr val="FFFFFF">
              <a:alpha val="50196"/>
            </a:srgbClr>
          </a:solidFill>
        </p:grpSpPr>
        <p:sp>
          <p:nvSpPr>
            <p:cNvPr id="16" name="15 - Ελλειψοειδής επεξήγηση"/>
            <p:cNvSpPr/>
            <p:nvPr/>
          </p:nvSpPr>
          <p:spPr>
            <a:xfrm>
              <a:off x="1003714" y="9087173"/>
              <a:ext cx="4714908" cy="1785950"/>
            </a:xfrm>
            <a:prstGeom prst="wedgeEllipseCallout">
              <a:avLst>
                <a:gd name="adj1" fmla="val 32321"/>
                <a:gd name="adj2" fmla="val 61584"/>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16 - TextBox"/>
            <p:cNvSpPr txBox="1"/>
            <p:nvPr/>
          </p:nvSpPr>
          <p:spPr>
            <a:xfrm>
              <a:off x="1338677" y="9595072"/>
              <a:ext cx="4175155" cy="770149"/>
            </a:xfrm>
            <a:prstGeom prst="rect">
              <a:avLst/>
            </a:prstGeom>
            <a:noFill/>
          </p:spPr>
          <p:txBody>
            <a:bodyPr>
              <a:spAutoFit/>
            </a:bodyPr>
            <a:lstStyle/>
            <a:p>
              <a:pP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Κολυμβητές! Προσοχή! </a:t>
              </a:r>
              <a:r>
                <a:rPr lang="el-GR" b="1" dirty="0" smtClean="0">
                  <a:effectLst>
                    <a:outerShdw blurRad="38100" dist="38100" dir="2700000" algn="tl">
                      <a:srgbClr val="000000">
                        <a:alpha val="43137"/>
                      </a:srgbClr>
                    </a:outerShdw>
                  </a:effectLst>
                  <a:latin typeface="+mn-lt"/>
                  <a:cs typeface="+mn-cs"/>
                </a:rPr>
                <a:t>Ρεύματα</a:t>
              </a:r>
              <a:r>
                <a:rPr lang="el-GR" b="1" dirty="0">
                  <a:effectLst>
                    <a:outerShdw blurRad="38100" dist="38100" dir="2700000" algn="tl">
                      <a:srgbClr val="000000">
                        <a:alpha val="43137"/>
                      </a:srgbClr>
                    </a:outerShdw>
                  </a:effectLst>
                  <a:latin typeface="+mn-lt"/>
                  <a:cs typeface="+mn-cs"/>
                </a:rPr>
                <a:t>!</a:t>
              </a:r>
            </a:p>
          </p:txBody>
        </p:sp>
      </p:grpSp>
      <p:pic>
        <p:nvPicPr>
          <p:cNvPr id="3074" name="Picture 2" descr="Πλαίσιο κειμένου:  &#10;Σχήμα 6.14. Παγκόσμια κατανομή των ρευμάτων με τις κυριότερες ονομασίες τους, όπου με κόκκινο είναι τα θερμά και με μπλε τα ψυχρά ρεύματα.&#10;&#10;"/>
          <p:cNvPicPr>
            <a:picLocks noChangeAspect="1" noChangeArrowheads="1"/>
          </p:cNvPicPr>
          <p:nvPr/>
        </p:nvPicPr>
        <p:blipFill>
          <a:blip r:embed="rId7" cstate="email">
            <a:extLst>
              <a:ext uri="{28A0092B-C50C-407E-A947-70E740481C1C}">
                <a14:useLocalDpi xmlns:a14="http://schemas.microsoft.com/office/drawing/2010/main"/>
              </a:ext>
            </a:extLst>
          </a:blip>
          <a:srcRect l="9174" t="2220" r="9000" b="8430"/>
          <a:stretch>
            <a:fillRect/>
          </a:stretch>
        </p:blipFill>
        <p:spPr bwMode="auto">
          <a:xfrm>
            <a:off x="1244600" y="784225"/>
            <a:ext cx="6697663"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3074"/>
                                        </p:tgtEl>
                                      </p:cBhvr>
                                    </p:animEffect>
                                    <p:set>
                                      <p:cBhvr>
                                        <p:cTn id="21" dur="1" fill="hold">
                                          <p:stCondLst>
                                            <p:cond delay="499"/>
                                          </p:stCondLst>
                                        </p:cTn>
                                        <p:tgtEl>
                                          <p:spTgt spid="307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Effect transition="in" filter="fade">
                                      <p:cBhvr>
                                        <p:cTn id="39" dur="500"/>
                                        <p:tgtEl>
                                          <p:spTgt spid="35844"/>
                                        </p:tgtEl>
                                      </p:cBhvr>
                                    </p:animEffect>
                                  </p:childTnLst>
                                </p:cTn>
                              </p:par>
                              <p:par>
                                <p:cTn id="40" presetID="10" presetClass="entr" presetSubtype="0" fill="hold" nodeType="withEffect">
                                  <p:stCondLst>
                                    <p:cond delay="0"/>
                                  </p:stCondLst>
                                  <p:childTnLst>
                                    <p:set>
                                      <p:cBhvr>
                                        <p:cTn id="41" dur="1" fill="hold">
                                          <p:stCondLst>
                                            <p:cond delay="0"/>
                                          </p:stCondLst>
                                        </p:cTn>
                                        <p:tgtEl>
                                          <p:spTgt spid="35848"/>
                                        </p:tgtEl>
                                        <p:attrNameLst>
                                          <p:attrName>style.visibility</p:attrName>
                                        </p:attrNameLst>
                                      </p:cBhvr>
                                      <p:to>
                                        <p:strVal val="visible"/>
                                      </p:to>
                                    </p:set>
                                    <p:animEffect transition="in" filter="fade">
                                      <p:cBhvr>
                                        <p:cTn id="42" dur="500"/>
                                        <p:tgtEl>
                                          <p:spTgt spid="35848"/>
                                        </p:tgtEl>
                                      </p:cBhvr>
                                    </p:animEffect>
                                  </p:childTnLst>
                                </p:cTn>
                              </p:par>
                              <p:par>
                                <p:cTn id="43" presetID="10" presetClass="entr" presetSubtype="0" fill="hold" nodeType="withEffect">
                                  <p:stCondLst>
                                    <p:cond delay="0"/>
                                  </p:stCondLst>
                                  <p:childTnLst>
                                    <p:set>
                                      <p:cBhvr>
                                        <p:cTn id="44" dur="1" fill="hold">
                                          <p:stCondLst>
                                            <p:cond delay="0"/>
                                          </p:stCondLst>
                                        </p:cTn>
                                        <p:tgtEl>
                                          <p:spTgt spid="35850"/>
                                        </p:tgtEl>
                                        <p:attrNameLst>
                                          <p:attrName>style.visibility</p:attrName>
                                        </p:attrNameLst>
                                      </p:cBhvr>
                                      <p:to>
                                        <p:strVal val="visible"/>
                                      </p:to>
                                    </p:set>
                                    <p:animEffect transition="in" filter="fade">
                                      <p:cBhvr>
                                        <p:cTn id="45"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Callout 9"/>
          <p:cNvSpPr/>
          <p:nvPr/>
        </p:nvSpPr>
        <p:spPr>
          <a:xfrm>
            <a:off x="5083175" y="136525"/>
            <a:ext cx="3346450" cy="846138"/>
          </a:xfrm>
          <a:prstGeom prst="wedgeEllipseCallout">
            <a:avLst>
              <a:gd name="adj1" fmla="val 36801"/>
              <a:gd name="adj2" fmla="val 53693"/>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00338" y="4198938"/>
            <a:ext cx="3846512"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1484313"/>
            <a:ext cx="3711575"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7275" y="1514475"/>
            <a:ext cx="3665538"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2" descr="http://www.mertgokalp.com/wp-content/uploads/2012/06/DSC_305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90356">
            <a:off x="7453313" y="723900"/>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p:nvPr/>
        </p:nvSpPr>
        <p:spPr>
          <a:xfrm>
            <a:off x="5003800" y="374650"/>
            <a:ext cx="3511550" cy="369888"/>
          </a:xfrm>
          <a:prstGeom prst="rect">
            <a:avLst/>
          </a:prstGeom>
          <a:noFill/>
        </p:spPr>
        <p:txBody>
          <a:bodyPr>
            <a:spAutoFit/>
          </a:bodyPr>
          <a:lstStyle/>
          <a:p>
            <a:pPr algn="ctr" fontAlgn="auto">
              <a:spcBef>
                <a:spcPts val="0"/>
              </a:spcBef>
              <a:spcAft>
                <a:spcPts val="0"/>
              </a:spcAft>
              <a:defRPr/>
            </a:pPr>
            <a:r>
              <a:rPr lang="el-GR" dirty="0">
                <a:effectLst>
                  <a:outerShdw blurRad="38100" dist="38100" dir="2700000" algn="tl">
                    <a:srgbClr val="000000">
                      <a:alpha val="43137"/>
                    </a:srgbClr>
                  </a:outerShdw>
                </a:effectLst>
                <a:latin typeface="+mn-lt"/>
                <a:cs typeface="+mn-cs"/>
              </a:rPr>
              <a:t>Ας αξιοποιήσουμε τη θάλασσα!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par>
                                <p:cTn id="14" presetID="10"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par>
                                <p:cTn id="17" presetID="10" presetClass="entr" presetSubtype="0" fill="hold"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fade">
                                      <p:cBhvr>
                                        <p:cTn id="19" dur="500"/>
                                        <p:tgtEl>
                                          <p:spTgt spid="1127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81" y="872833"/>
            <a:ext cx="8950010" cy="5724519"/>
          </a:xfrm>
          <a:prstGeom prst="rect">
            <a:avLst/>
          </a:prstGeom>
          <a:ln>
            <a:noFill/>
          </a:ln>
          <a:effectLst>
            <a:softEdge rad="112500"/>
          </a:effectLst>
        </p:spPr>
      </p:pic>
      <p:sp>
        <p:nvSpPr>
          <p:cNvPr id="12291" name="Title 1"/>
          <p:cNvSpPr>
            <a:spLocks noGrp="1"/>
          </p:cNvSpPr>
          <p:nvPr>
            <p:ph type="title"/>
          </p:nvPr>
        </p:nvSpPr>
        <p:spPr>
          <a:xfrm>
            <a:off x="395288" y="-17463"/>
            <a:ext cx="8229600" cy="709613"/>
          </a:xfrm>
        </p:spPr>
        <p:txBody>
          <a:bodyPr rtlCol="0">
            <a:noAutofit/>
          </a:bodyPr>
          <a:lstStyle/>
          <a:p>
            <a:pP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Το ταξίδι των σκουπιδιών</a:t>
            </a:r>
          </a:p>
        </p:txBody>
      </p:sp>
      <p:pic>
        <p:nvPicPr>
          <p:cNvPr id="122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96980">
            <a:off x="6634163" y="1557338"/>
            <a:ext cx="2768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6156325" y="760413"/>
            <a:ext cx="2659063" cy="744537"/>
          </a:xfrm>
          <a:prstGeom prst="wedgeEllipseCallout">
            <a:avLst>
              <a:gd name="adj1" fmla="val 13911"/>
              <a:gd name="adj2" fmla="val 105249"/>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a:solidFill>
                  <a:schemeClr val="tx1"/>
                </a:solidFill>
                <a:effectLst>
                  <a:outerShdw blurRad="38100" dist="38100" dir="2700000" algn="tl">
                    <a:srgbClr val="000000">
                      <a:alpha val="43137"/>
                    </a:srgbClr>
                  </a:outerShdw>
                </a:effectLst>
              </a:rPr>
              <a:t>Τι άλλο ταξιδεύει μαζί με το νερό?</a:t>
            </a:r>
          </a:p>
        </p:txBody>
      </p:sp>
      <p:pic>
        <p:nvPicPr>
          <p:cNvPr id="13"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1920" y="3356992"/>
            <a:ext cx="1008112" cy="684559"/>
          </a:xfrm>
          <a:prstGeom prst="rect">
            <a:avLst/>
          </a:prstGeom>
          <a:ln>
            <a:noFill/>
          </a:ln>
          <a:effectLst>
            <a:softEdge rad="112500"/>
          </a:effectLst>
        </p:spPr>
      </p:pic>
      <p:pic>
        <p:nvPicPr>
          <p:cNvPr id="7"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512" y="549275"/>
            <a:ext cx="9118734" cy="6192093"/>
          </a:xfrm>
          <a:prstGeom prst="rect">
            <a:avLst/>
          </a:prstGeom>
          <a:ln>
            <a:noFill/>
          </a:ln>
          <a:effectLst>
            <a:softEdge rad="112500"/>
          </a:effectLst>
        </p:spPr>
      </p:pic>
      <p:pic>
        <p:nvPicPr>
          <p:cNvPr id="17"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5600" y="1757363"/>
            <a:ext cx="28702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0825" y="3611563"/>
            <a:ext cx="2644775"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0113" y="1371600"/>
            <a:ext cx="263525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 y="549275"/>
            <a:ext cx="78486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fade">
                                      <p:cBhvr>
                                        <p:cTn id="18" dur="500"/>
                                        <p:tgtEl>
                                          <p:spTgt spid="1229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Effect transition="in" filter="fade">
                                      <p:cBhvr>
                                        <p:cTn id="31" dur="10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5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childTnLst>
                                </p:cTn>
                              </p:par>
                              <p:par>
                                <p:cTn id="50" presetID="0" presetClass="path" presetSubtype="0" accel="50000" decel="50000" fill="hold" nodeType="withEffect">
                                  <p:stCondLst>
                                    <p:cond delay="0"/>
                                  </p:stCondLst>
                                  <p:childTnLst>
                                    <p:animMotion origin="layout" path="M 0.15625 -0.19305 L -0.10972 0.04468 " pathEditMode="relative" rAng="0" ptsTypes="AA">
                                      <p:cBhvr>
                                        <p:cTn id="51" dur="2000" fill="hold"/>
                                        <p:tgtEl>
                                          <p:spTgt spid="17"/>
                                        </p:tgtEl>
                                        <p:attrNameLst>
                                          <p:attrName>ppt_x</p:attrName>
                                          <p:attrName>ppt_y</p:attrName>
                                        </p:attrNameLst>
                                      </p:cBhvr>
                                      <p:rCtr x="-13299" y="11875"/>
                                    </p:animMotion>
                                  </p:childTnLst>
                                </p:cTn>
                              </p:par>
                              <p:par>
                                <p:cTn id="52" presetID="53" presetClass="entr" presetSubtype="16"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Effect transition="in" filter="fade">
                                      <p:cBhvr>
                                        <p:cTn id="56" dur="1000"/>
                                        <p:tgtEl>
                                          <p:spTgt spid="18"/>
                                        </p:tgtEl>
                                      </p:cBhvr>
                                    </p:animEffect>
                                  </p:childTnLst>
                                </p:cTn>
                              </p:par>
                              <p:par>
                                <p:cTn id="57" presetID="0" presetClass="path" presetSubtype="0" accel="50000" decel="50000" fill="hold" nodeType="withEffect">
                                  <p:stCondLst>
                                    <p:cond delay="0"/>
                                  </p:stCondLst>
                                  <p:childTnLst>
                                    <p:animMotion origin="layout" path="M -0.02864 0.00509 L -4.44444E-6 4.81481E-6 " pathEditMode="relative" rAng="0" ptsTypes="AA">
                                      <p:cBhvr>
                                        <p:cTn id="58" dur="2000" fill="hold"/>
                                        <p:tgtEl>
                                          <p:spTgt spid="18"/>
                                        </p:tgtEl>
                                        <p:attrNameLst>
                                          <p:attrName>ppt_x</p:attrName>
                                          <p:attrName>ppt_y</p:attrName>
                                        </p:attrNameLst>
                                      </p:cBhvr>
                                      <p:rCtr x="1424" y="-255"/>
                                    </p:animMotion>
                                  </p:childTnLst>
                                </p:cTn>
                              </p:par>
                              <p:par>
                                <p:cTn id="59" presetID="53" presetClass="entr" presetSubtype="16" fill="hold" nodeType="withEffect">
                                  <p:stCondLst>
                                    <p:cond delay="5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0" presetClass="path" presetSubtype="0" accel="50000" decel="50000" fill="hold" nodeType="withEffect">
                                  <p:stCondLst>
                                    <p:cond delay="0"/>
                                  </p:stCondLst>
                                  <p:childTnLst>
                                    <p:animMotion origin="layout" path="M 0.29167 0.48194 L 9.72222E-6 7.40741E-7 " pathEditMode="relative" ptsTypes="AA">
                                      <p:cBhvr>
                                        <p:cTn id="65"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363" y="1628775"/>
            <a:ext cx="22415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6575" y="2817813"/>
            <a:ext cx="21494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2838" y="3798888"/>
            <a:ext cx="21780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p:nvSpPr>
        <p:spPr>
          <a:xfrm>
            <a:off x="647700" y="112713"/>
            <a:ext cx="7848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auto" hangingPunct="0">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Άλλες μορφές και πηγές ρύπων</a:t>
            </a:r>
          </a:p>
        </p:txBody>
      </p:sp>
      <p:sp>
        <p:nvSpPr>
          <p:cNvPr id="2" name="TextBox 1"/>
          <p:cNvSpPr txBox="1"/>
          <p:nvPr/>
        </p:nvSpPr>
        <p:spPr>
          <a:xfrm>
            <a:off x="5292725" y="2997200"/>
            <a:ext cx="1512888" cy="554038"/>
          </a:xfrm>
          <a:prstGeom prst="rect">
            <a:avLst/>
          </a:prstGeom>
          <a:noFill/>
        </p:spPr>
        <p:txBody>
          <a:bodyPr>
            <a:spAutoFit/>
          </a:bodyPr>
          <a:lstStyle/>
          <a:p>
            <a:pPr algn="ctr" fontAlgn="auto">
              <a:lnSpc>
                <a:spcPts val="1800"/>
              </a:lnSpc>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Βιομηχανική</a:t>
            </a:r>
          </a:p>
          <a:p>
            <a:pPr algn="ctr" fontAlgn="auto">
              <a:lnSpc>
                <a:spcPts val="1800"/>
              </a:lnSpc>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ρύπανση</a:t>
            </a:r>
          </a:p>
        </p:txBody>
      </p:sp>
      <p:sp>
        <p:nvSpPr>
          <p:cNvPr id="15" name="TextBox 14"/>
          <p:cNvSpPr txBox="1"/>
          <p:nvPr/>
        </p:nvSpPr>
        <p:spPr>
          <a:xfrm>
            <a:off x="5219700" y="5176838"/>
            <a:ext cx="1511300" cy="555625"/>
          </a:xfrm>
          <a:prstGeom prst="rect">
            <a:avLst/>
          </a:prstGeom>
          <a:noFill/>
        </p:spPr>
        <p:txBody>
          <a:bodyPr>
            <a:spAutoFit/>
          </a:bodyPr>
          <a:lstStyle>
            <a:defPPr>
              <a:defRPr lang="el-GR"/>
            </a:defPPr>
            <a:lvl1pPr algn="ctr">
              <a:lnSpc>
                <a:spcPts val="1800"/>
              </a:lnSpc>
              <a:defRPr b="1">
                <a:solidFill>
                  <a:schemeClr val="bg1"/>
                </a:solidFill>
                <a:effectLst>
                  <a:outerShdw blurRad="38100" dist="38100" dir="2700000" algn="tl">
                    <a:srgbClr val="000000">
                      <a:alpha val="43137"/>
                    </a:srgbClr>
                  </a:outerShdw>
                </a:effectLst>
              </a:defRPr>
            </a:lvl1pPr>
          </a:lstStyle>
          <a:p>
            <a:pPr fontAlgn="auto">
              <a:spcBef>
                <a:spcPts val="0"/>
              </a:spcBef>
              <a:spcAft>
                <a:spcPts val="0"/>
              </a:spcAft>
              <a:defRPr/>
            </a:pPr>
            <a:r>
              <a:rPr lang="el-GR" dirty="0" smtClean="0">
                <a:latin typeface="+mn-lt"/>
                <a:cs typeface="+mn-cs"/>
              </a:rPr>
              <a:t>Αγροτική</a:t>
            </a:r>
          </a:p>
          <a:p>
            <a:pPr fontAlgn="auto">
              <a:spcBef>
                <a:spcPts val="0"/>
              </a:spcBef>
              <a:spcAft>
                <a:spcPts val="0"/>
              </a:spcAft>
              <a:defRPr/>
            </a:pPr>
            <a:r>
              <a:rPr lang="el-GR" dirty="0" smtClean="0">
                <a:latin typeface="+mn-lt"/>
                <a:cs typeface="+mn-cs"/>
              </a:rPr>
              <a:t>ρύπανση</a:t>
            </a:r>
            <a:endParaRPr lang="el-GR" dirty="0">
              <a:latin typeface="+mn-lt"/>
              <a:cs typeface="+mn-cs"/>
            </a:endParaRPr>
          </a:p>
        </p:txBody>
      </p:sp>
      <p:sp>
        <p:nvSpPr>
          <p:cNvPr id="16" name="TextBox 15"/>
          <p:cNvSpPr txBox="1"/>
          <p:nvPr/>
        </p:nvSpPr>
        <p:spPr>
          <a:xfrm>
            <a:off x="7202488" y="2924175"/>
            <a:ext cx="1546225" cy="557213"/>
          </a:xfrm>
          <a:prstGeom prst="rect">
            <a:avLst/>
          </a:prstGeom>
          <a:noFill/>
        </p:spPr>
        <p:txBody>
          <a:bodyPr>
            <a:spAutoFit/>
          </a:bodyPr>
          <a:lstStyle>
            <a:defPPr>
              <a:defRPr lang="el-GR"/>
            </a:defPPr>
            <a:lvl1pPr algn="ctr">
              <a:lnSpc>
                <a:spcPts val="1800"/>
              </a:lnSpc>
              <a:defRPr b="1">
                <a:solidFill>
                  <a:schemeClr val="bg1"/>
                </a:solidFill>
                <a:effectLst>
                  <a:outerShdw blurRad="38100" dist="38100" dir="2700000" algn="tl">
                    <a:srgbClr val="000000">
                      <a:alpha val="43137"/>
                    </a:srgbClr>
                  </a:outerShdw>
                </a:effectLst>
              </a:defRPr>
            </a:lvl1pPr>
          </a:lstStyle>
          <a:p>
            <a:pPr fontAlgn="auto">
              <a:spcBef>
                <a:spcPts val="0"/>
              </a:spcBef>
              <a:spcAft>
                <a:spcPts val="0"/>
              </a:spcAft>
              <a:defRPr/>
            </a:pPr>
            <a:r>
              <a:rPr lang="el-GR" dirty="0" smtClean="0">
                <a:latin typeface="+mn-lt"/>
                <a:cs typeface="+mn-cs"/>
              </a:rPr>
              <a:t>Αστική</a:t>
            </a:r>
          </a:p>
          <a:p>
            <a:pPr fontAlgn="auto">
              <a:spcBef>
                <a:spcPts val="0"/>
              </a:spcBef>
              <a:spcAft>
                <a:spcPts val="0"/>
              </a:spcAft>
              <a:defRPr/>
            </a:pPr>
            <a:r>
              <a:rPr lang="el-GR" dirty="0" smtClean="0">
                <a:latin typeface="+mn-lt"/>
                <a:cs typeface="+mn-cs"/>
              </a:rPr>
              <a:t>ρύπανση</a:t>
            </a:r>
            <a:endParaRPr lang="el-GR" dirty="0">
              <a:latin typeface="+mn-lt"/>
              <a:cs typeface="+mn-cs"/>
            </a:endParaRPr>
          </a:p>
        </p:txBody>
      </p:sp>
      <p:pic>
        <p:nvPicPr>
          <p:cNvPr id="2054"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25183" y="4877986"/>
            <a:ext cx="2129590" cy="1935390"/>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6821488" y="5680075"/>
            <a:ext cx="1998662" cy="557213"/>
          </a:xfrm>
          <a:prstGeom prst="rect">
            <a:avLst/>
          </a:prstGeom>
          <a:noFill/>
        </p:spPr>
        <p:txBody>
          <a:bodyPr>
            <a:spAutoFit/>
          </a:bodyPr>
          <a:lstStyle/>
          <a:p>
            <a:pPr algn="ctr" fontAlgn="auto">
              <a:lnSpc>
                <a:spcPts val="1800"/>
              </a:lnSpc>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Θαλάσσια</a:t>
            </a:r>
          </a:p>
          <a:p>
            <a:pPr algn="ctr" fontAlgn="auto">
              <a:lnSpc>
                <a:spcPts val="1800"/>
              </a:lnSpc>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ρύπανση</a:t>
            </a:r>
          </a:p>
        </p:txBody>
      </p:sp>
      <p:pic>
        <p:nvPicPr>
          <p:cNvPr id="14348"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372836">
            <a:off x="6645275" y="996950"/>
            <a:ext cx="2768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5940425" y="781050"/>
            <a:ext cx="1954213" cy="631825"/>
          </a:xfrm>
          <a:prstGeom prst="wedgeEllipseCallout">
            <a:avLst>
              <a:gd name="adj1" fmla="val 48546"/>
              <a:gd name="adj2" fmla="val 65273"/>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effectLst>
                  <a:outerShdw blurRad="38100" dist="38100" dir="2700000" algn="tl">
                    <a:srgbClr val="000000">
                      <a:alpha val="43137"/>
                    </a:srgbClr>
                  </a:outerShdw>
                </a:effectLst>
              </a:rPr>
              <a:t>Τι άλλο μας ενοχλεί;</a:t>
            </a: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50" y="1482725"/>
            <a:ext cx="467995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fade">
                                      <p:cBhvr>
                                        <p:cTn id="10" dur="500"/>
                                        <p:tgtEl>
                                          <p:spTgt spid="143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500"/>
                                        <p:tgtEl>
                                          <p:spTgt spid="14338"/>
                                        </p:tgtEl>
                                      </p:cBhvr>
                                    </p:animEffect>
                                  </p:childTnLst>
                                </p:cTn>
                              </p:par>
                              <p:par>
                                <p:cTn id="19" presetID="10" presetClass="entr" presetSubtype="0" fill="hold" nodeType="with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fade">
                                      <p:cBhvr>
                                        <p:cTn id="21" dur="500"/>
                                        <p:tgtEl>
                                          <p:spTgt spid="14339"/>
                                        </p:tgtEl>
                                      </p:cBhvr>
                                    </p:animEffect>
                                  </p:childTnLst>
                                </p:cTn>
                              </p:par>
                              <p:par>
                                <p:cTn id="22" presetID="10" presetClass="entr" presetSubtype="0"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5" grpId="0"/>
      <p:bldP spid="16" grpId="0"/>
      <p:bldP spid="18"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3151188"/>
            <a:ext cx="2768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0"/>
          <p:cNvSpPr/>
          <p:nvPr/>
        </p:nvSpPr>
        <p:spPr>
          <a:xfrm>
            <a:off x="1403350" y="1484313"/>
            <a:ext cx="66246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auto" hangingPunct="0">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Απειλές Βιοποικιλότητας</a:t>
            </a:r>
          </a:p>
        </p:txBody>
      </p:sp>
      <p:sp>
        <p:nvSpPr>
          <p:cNvPr id="7" name="Oval Callout 6"/>
          <p:cNvSpPr/>
          <p:nvPr/>
        </p:nvSpPr>
        <p:spPr>
          <a:xfrm>
            <a:off x="2555875" y="2286000"/>
            <a:ext cx="2808288" cy="1663700"/>
          </a:xfrm>
          <a:prstGeom prst="wedgeEllipseCallout">
            <a:avLst>
              <a:gd name="adj1" fmla="val 60864"/>
              <a:gd name="adj2" fmla="val 25788"/>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effectLst>
                  <a:outerShdw blurRad="38100" dist="38100" dir="2700000" algn="tl">
                    <a:srgbClr val="000000">
                      <a:alpha val="43137"/>
                    </a:srgbClr>
                  </a:outerShdw>
                </a:effectLst>
              </a:rPr>
              <a:t>Να γιατί δε θέλουμε τους  ρύπους, οι φίλοι μου απειλούνται…</a:t>
            </a:r>
          </a:p>
        </p:txBody>
      </p:sp>
      <p:sp>
        <p:nvSpPr>
          <p:cNvPr id="8" name="TextBox 7"/>
          <p:cNvSpPr txBox="1">
            <a:spLocks noChangeArrowheads="1"/>
          </p:cNvSpPr>
          <p:nvPr/>
        </p:nvSpPr>
        <p:spPr bwMode="auto">
          <a:xfrm>
            <a:off x="2447925" y="4748213"/>
            <a:ext cx="4319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l-GR" b="1" dirty="0" smtClean="0">
                <a:solidFill>
                  <a:srgbClr val="002060"/>
                </a:solidFill>
                <a:effectLst>
                  <a:outerShdw blurRad="38100" dist="38100" dir="2700000" algn="tl">
                    <a:srgbClr val="000000">
                      <a:alpha val="43137"/>
                    </a:srgbClr>
                  </a:outerShdw>
                </a:effectLst>
              </a:rPr>
              <a:t>Ψάρια, </a:t>
            </a:r>
            <a:r>
              <a:rPr lang="el-GR" b="1" dirty="0">
                <a:solidFill>
                  <a:srgbClr val="002060"/>
                </a:solidFill>
                <a:effectLst>
                  <a:outerShdw blurRad="38100" dist="38100" dir="2700000" algn="tl">
                    <a:srgbClr val="000000">
                      <a:alpha val="43137"/>
                    </a:srgbClr>
                  </a:outerShdw>
                </a:effectLst>
              </a:rPr>
              <a:t>Ερπετά και Θηλαστικά </a:t>
            </a: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9725" y="0"/>
            <a:ext cx="272573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descr="Yiannis Issaris    photography @ ShockBla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5825" y="0"/>
            <a:ext cx="19081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Mediterranean Monk Se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981950" y="2959100"/>
            <a:ext cx="11620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50" y="1146175"/>
            <a:ext cx="1201738"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65500" y="5805488"/>
            <a:ext cx="28813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300px-Diatoms_through_the_microscop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05463" y="0"/>
            <a:ext cx="16557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143125" y="4724400"/>
            <a:ext cx="493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l-GR" b="1" dirty="0">
                <a:solidFill>
                  <a:srgbClr val="002060"/>
                </a:solidFill>
                <a:effectLst>
                  <a:outerShdw blurRad="38100" dist="38100" dir="2700000" algn="tl">
                    <a:srgbClr val="000000">
                      <a:alpha val="43137"/>
                    </a:srgbClr>
                  </a:outerShdw>
                </a:effectLst>
              </a:rPr>
              <a:t>Πλαγκτόν </a:t>
            </a:r>
            <a:r>
              <a:rPr lang="el-GR" b="1" dirty="0" smtClean="0">
                <a:solidFill>
                  <a:srgbClr val="002060"/>
                </a:solidFill>
                <a:effectLst>
                  <a:outerShdw blurRad="38100" dist="38100" dir="2700000" algn="tl">
                    <a:srgbClr val="000000">
                      <a:alpha val="43137"/>
                    </a:srgbClr>
                  </a:outerShdw>
                </a:effectLst>
              </a:rPr>
              <a:t>(οργανισμοί </a:t>
            </a:r>
            <a:r>
              <a:rPr lang="el-GR" b="1" dirty="0">
                <a:solidFill>
                  <a:srgbClr val="002060"/>
                </a:solidFill>
                <a:effectLst>
                  <a:outerShdw blurRad="38100" dist="38100" dir="2700000" algn="tl">
                    <a:srgbClr val="000000">
                      <a:alpha val="43137"/>
                    </a:srgbClr>
                  </a:outerShdw>
                </a:effectLst>
              </a:rPr>
              <a:t>που </a:t>
            </a:r>
            <a:r>
              <a:rPr lang="el-GR" b="1" dirty="0" smtClean="0">
                <a:solidFill>
                  <a:srgbClr val="002060"/>
                </a:solidFill>
                <a:effectLst>
                  <a:outerShdw blurRad="38100" dist="38100" dir="2700000" algn="tl">
                    <a:srgbClr val="000000">
                      <a:alpha val="43137"/>
                    </a:srgbClr>
                  </a:outerShdw>
                </a:effectLst>
              </a:rPr>
              <a:t>ζο</a:t>
            </a:r>
            <a:r>
              <a:rPr lang="el-GR" b="1" dirty="0">
                <a:solidFill>
                  <a:srgbClr val="002060"/>
                </a:solidFill>
                <a:effectLst>
                  <a:outerShdw blurRad="38100" dist="38100" dir="2700000" algn="tl">
                    <a:srgbClr val="000000">
                      <a:alpha val="43137"/>
                    </a:srgbClr>
                  </a:outerShdw>
                </a:effectLst>
              </a:rPr>
              <a:t>υ</a:t>
            </a:r>
            <a:r>
              <a:rPr lang="el-GR" b="1" dirty="0" smtClean="0">
                <a:solidFill>
                  <a:srgbClr val="002060"/>
                </a:solidFill>
                <a:effectLst>
                  <a:outerShdw blurRad="38100" dist="38100" dir="2700000" algn="tl">
                    <a:srgbClr val="000000">
                      <a:alpha val="43137"/>
                    </a:srgbClr>
                  </a:outerShdw>
                </a:effectLst>
              </a:rPr>
              <a:t>ν </a:t>
            </a:r>
            <a:r>
              <a:rPr lang="el-GR" b="1" dirty="0">
                <a:solidFill>
                  <a:srgbClr val="002060"/>
                </a:solidFill>
                <a:effectLst>
                  <a:outerShdw blurRad="38100" dist="38100" dir="2700000" algn="tl">
                    <a:srgbClr val="000000">
                      <a:alpha val="43137"/>
                    </a:srgbClr>
                  </a:outerShdw>
                </a:effectLst>
              </a:rPr>
              <a:t>στο νερό)</a:t>
            </a:r>
          </a:p>
        </p:txBody>
      </p:sp>
      <p:pic>
        <p:nvPicPr>
          <p:cNvPr id="16" name="Picture 14" descr="phyt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813" y="3025775"/>
            <a:ext cx="12112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1547813" y="4724400"/>
            <a:ext cx="612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l-GR" b="1" dirty="0">
                <a:solidFill>
                  <a:srgbClr val="002060"/>
                </a:solidFill>
                <a:effectLst>
                  <a:outerShdw blurRad="38100" dist="38100" dir="2700000" algn="tl">
                    <a:srgbClr val="000000">
                      <a:alpha val="43137"/>
                    </a:srgbClr>
                  </a:outerShdw>
                </a:effectLst>
              </a:rPr>
              <a:t>Βένθος </a:t>
            </a:r>
            <a:r>
              <a:rPr lang="el-GR" b="1" dirty="0" smtClean="0">
                <a:solidFill>
                  <a:srgbClr val="002060"/>
                </a:solidFill>
                <a:effectLst>
                  <a:outerShdw blurRad="38100" dist="38100" dir="2700000" algn="tl">
                    <a:srgbClr val="000000">
                      <a:alpha val="43137"/>
                    </a:srgbClr>
                  </a:outerShdw>
                </a:effectLst>
              </a:rPr>
              <a:t>(οργανισμοί </a:t>
            </a:r>
            <a:r>
              <a:rPr lang="el-GR" b="1" dirty="0">
                <a:solidFill>
                  <a:srgbClr val="002060"/>
                </a:solidFill>
                <a:effectLst>
                  <a:outerShdw blurRad="38100" dist="38100" dir="2700000" algn="tl">
                    <a:srgbClr val="000000">
                      <a:alpha val="43137"/>
                    </a:srgbClr>
                  </a:outerShdw>
                </a:effectLst>
              </a:rPr>
              <a:t>σε άμεση επαφή με το </a:t>
            </a:r>
            <a:r>
              <a:rPr lang="el-GR" b="1" dirty="0" smtClean="0">
                <a:solidFill>
                  <a:srgbClr val="002060"/>
                </a:solidFill>
                <a:effectLst>
                  <a:outerShdw blurRad="38100" dist="38100" dir="2700000" algn="tl">
                    <a:srgbClr val="000000">
                      <a:alpha val="43137"/>
                    </a:srgbClr>
                  </a:outerShdw>
                </a:effectLst>
              </a:rPr>
              <a:t>βυθό)</a:t>
            </a:r>
            <a:endParaRPr lang="el-GR" b="1" dirty="0">
              <a:solidFill>
                <a:srgbClr val="002060"/>
              </a:solidFill>
              <a:effectLst>
                <a:outerShdw blurRad="38100" dist="38100" dir="2700000" algn="tl">
                  <a:srgbClr val="000000">
                    <a:alpha val="43137"/>
                  </a:srgbClr>
                </a:outerShdw>
              </a:effectLst>
            </a:endParaRPr>
          </a:p>
        </p:txBody>
      </p:sp>
      <p:pic>
        <p:nvPicPr>
          <p:cNvPr id="18"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11874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4260850"/>
            <a:ext cx="1187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Porifera%28Sand%2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954963" y="995363"/>
            <a:ext cx="11826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Algae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246813" y="5805488"/>
            <a:ext cx="173513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981950" y="5214938"/>
            <a:ext cx="1154113"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5805488"/>
            <a:ext cx="14970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977188" y="2133600"/>
            <a:ext cx="1189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220px-Meganyctiphanes_norvegica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497013" y="5805488"/>
            <a:ext cx="20161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Joan-Costa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187450" y="0"/>
            <a:ext cx="16970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16 - Ορθογώνιο"/>
          <p:cNvSpPr>
            <a:spLocks noChangeArrowheads="1"/>
          </p:cNvSpPr>
          <p:nvPr/>
        </p:nvSpPr>
        <p:spPr bwMode="auto">
          <a:xfrm>
            <a:off x="1258888" y="4583113"/>
            <a:ext cx="6697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l-GR" b="1" dirty="0">
                <a:solidFill>
                  <a:srgbClr val="002060"/>
                </a:solidFill>
                <a:effectLst>
                  <a:outerShdw blurRad="38100" dist="38100" dir="2700000" algn="tl">
                    <a:srgbClr val="000000">
                      <a:alpha val="43137"/>
                    </a:srgbClr>
                  </a:outerShdw>
                </a:effectLst>
                <a:latin typeface="+mn-lt"/>
                <a:cs typeface="+mn-cs"/>
              </a:rPr>
              <a:t>Βιοποικιλότητα: ποικιλία των ζωντανών οργανισμών και των οικοσυστημάτων στα οποία ζουν</a:t>
            </a:r>
          </a:p>
        </p:txBody>
      </p:sp>
      <p:pic>
        <p:nvPicPr>
          <p:cNvPr id="3" name="Picture 2"/>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981950" y="4171950"/>
            <a:ext cx="11620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fade">
                                      <p:cBhvr>
                                        <p:cTn id="30" dur="500"/>
                                        <p:tgtEl>
                                          <p:spTgt spid="4099"/>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6" presetClass="emph" presetSubtype="0" autoRev="1" fill="hold" nodeType="withEffect">
                                  <p:stCondLst>
                                    <p:cond delay="0"/>
                                  </p:stCondLst>
                                  <p:childTnLst>
                                    <p:animScale>
                                      <p:cBhvr>
                                        <p:cTn id="35" dur="1250" fill="hold"/>
                                        <p:tgtEl>
                                          <p:spTgt spid="4098"/>
                                        </p:tgtEl>
                                      </p:cBhvr>
                                      <p:by x="150000" y="150000"/>
                                    </p:animScale>
                                  </p:childTnLst>
                                </p:cTn>
                              </p:par>
                              <p:par>
                                <p:cTn id="36" presetID="6" presetClass="emph" presetSubtype="0" autoRev="1" fill="hold" nodeType="withEffect">
                                  <p:stCondLst>
                                    <p:cond delay="0"/>
                                  </p:stCondLst>
                                  <p:childTnLst>
                                    <p:animScale>
                                      <p:cBhvr>
                                        <p:cTn id="37" dur="1250" fill="hold"/>
                                        <p:tgtEl>
                                          <p:spTgt spid="10"/>
                                        </p:tgtEl>
                                      </p:cBhvr>
                                      <p:by x="150000" y="150000"/>
                                    </p:animScale>
                                  </p:childTnLst>
                                </p:cTn>
                              </p:par>
                              <p:par>
                                <p:cTn id="38" presetID="6" presetClass="emph" presetSubtype="0" autoRev="1" fill="hold" nodeType="withEffect">
                                  <p:stCondLst>
                                    <p:cond delay="0"/>
                                  </p:stCondLst>
                                  <p:childTnLst>
                                    <p:animScale>
                                      <p:cBhvr>
                                        <p:cTn id="39" dur="1250" fill="hold"/>
                                        <p:tgtEl>
                                          <p:spTgt spid="11"/>
                                        </p:tgtEl>
                                      </p:cBhvr>
                                      <p:by x="150000" y="150000"/>
                                    </p:animScale>
                                  </p:childTnLst>
                                </p:cTn>
                              </p:par>
                              <p:par>
                                <p:cTn id="40" presetID="6" presetClass="emph" presetSubtype="0" autoRev="1" fill="hold" nodeType="withEffect">
                                  <p:stCondLst>
                                    <p:cond delay="0"/>
                                  </p:stCondLst>
                                  <p:childTnLst>
                                    <p:animScale>
                                      <p:cBhvr>
                                        <p:cTn id="41" dur="1250" fill="hold"/>
                                        <p:tgtEl>
                                          <p:spTgt spid="4099"/>
                                        </p:tgtEl>
                                      </p:cBhvr>
                                      <p:by x="150000" y="150000"/>
                                    </p:animScale>
                                  </p:childTnLst>
                                </p:cTn>
                              </p:par>
                              <p:par>
                                <p:cTn id="42" presetID="6" presetClass="emph" presetSubtype="0" autoRev="1" fill="hold" nodeType="withEffect">
                                  <p:stCondLst>
                                    <p:cond delay="0"/>
                                  </p:stCondLst>
                                  <p:childTnLst>
                                    <p:animScale>
                                      <p:cBhvr>
                                        <p:cTn id="43" dur="1250" fill="hold"/>
                                        <p:tgtEl>
                                          <p:spTgt spid="13"/>
                                        </p:tgtEl>
                                      </p:cBhvr>
                                      <p:by x="150000" y="15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6" presetClass="emph" presetSubtype="0" autoRev="1" fill="hold" nodeType="withEffect">
                                  <p:stCondLst>
                                    <p:cond delay="0"/>
                                  </p:stCondLst>
                                  <p:childTnLst>
                                    <p:animScale>
                                      <p:cBhvr>
                                        <p:cTn id="54" dur="1000" fill="hold"/>
                                        <p:tgtEl>
                                          <p:spTgt spid="14"/>
                                        </p:tgtEl>
                                      </p:cBhvr>
                                      <p:by x="150000" y="150000"/>
                                    </p:animScale>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6" presetClass="emph" presetSubtype="0" autoRev="1" fill="hold" nodeType="withEffect">
                                  <p:stCondLst>
                                    <p:cond delay="0"/>
                                  </p:stCondLst>
                                  <p:childTnLst>
                                    <p:animScale>
                                      <p:cBhvr>
                                        <p:cTn id="58" dur="1000" fill="hold"/>
                                        <p:tgtEl>
                                          <p:spTgt spid="16"/>
                                        </p:tgtEl>
                                      </p:cBhvr>
                                      <p:by x="150000" y="150000"/>
                                    </p:animScale>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6" presetClass="emph" presetSubtype="0" autoRev="1" fill="hold" nodeType="withEffect">
                                  <p:stCondLst>
                                    <p:cond delay="0"/>
                                  </p:stCondLst>
                                  <p:childTnLst>
                                    <p:animScale>
                                      <p:cBhvr>
                                        <p:cTn id="62" dur="1000" fill="hold"/>
                                        <p:tgtEl>
                                          <p:spTgt spid="3"/>
                                        </p:tgtEl>
                                      </p:cBhvr>
                                      <p:by x="150000" y="15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6" presetClass="emph" presetSubtype="0" autoRev="1" fill="hold" nodeType="withEffect">
                                  <p:stCondLst>
                                    <p:cond delay="0"/>
                                  </p:stCondLst>
                                  <p:childTnLst>
                                    <p:animScale>
                                      <p:cBhvr>
                                        <p:cTn id="73" dur="1000" fill="hold"/>
                                        <p:tgtEl>
                                          <p:spTgt spid="18"/>
                                        </p:tgtEl>
                                      </p:cBhvr>
                                      <p:by x="150000" y="150000"/>
                                    </p:animScale>
                                  </p:childTnLst>
                                </p:cTn>
                              </p:par>
                              <p:par>
                                <p:cTn id="74" presetID="1"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childTnLst>
                                </p:cTn>
                              </p:par>
                              <p:par>
                                <p:cTn id="76" presetID="6" presetClass="emph" presetSubtype="0" autoRev="1" fill="hold" nodeType="withEffect">
                                  <p:stCondLst>
                                    <p:cond delay="0"/>
                                  </p:stCondLst>
                                  <p:childTnLst>
                                    <p:animScale>
                                      <p:cBhvr>
                                        <p:cTn id="77" dur="1000" fill="hold"/>
                                        <p:tgtEl>
                                          <p:spTgt spid="19"/>
                                        </p:tgtEl>
                                      </p:cBhvr>
                                      <p:by x="150000" y="150000"/>
                                    </p:animScale>
                                  </p:childTnLst>
                                </p:cTn>
                              </p:par>
                              <p:par>
                                <p:cTn id="78" presetID="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par>
                                <p:cTn id="80" presetID="6" presetClass="emph" presetSubtype="0" autoRev="1" fill="hold" nodeType="withEffect">
                                  <p:stCondLst>
                                    <p:cond delay="0"/>
                                  </p:stCondLst>
                                  <p:childTnLst>
                                    <p:animScale>
                                      <p:cBhvr>
                                        <p:cTn id="81" dur="1000" fill="hold"/>
                                        <p:tgtEl>
                                          <p:spTgt spid="21"/>
                                        </p:tgtEl>
                                      </p:cBhvr>
                                      <p:by x="150000" y="150000"/>
                                    </p:animScale>
                                  </p:childTnLst>
                                </p:cTn>
                              </p:par>
                              <p:par>
                                <p:cTn id="82" presetID="1" presetClass="entr" presetSubtype="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childTnLst>
                                </p:cTn>
                              </p:par>
                              <p:par>
                                <p:cTn id="84" presetID="6" presetClass="emph" presetSubtype="0" autoRev="1" fill="hold" nodeType="withEffect">
                                  <p:stCondLst>
                                    <p:cond delay="0"/>
                                  </p:stCondLst>
                                  <p:childTnLst>
                                    <p:animScale>
                                      <p:cBhvr>
                                        <p:cTn id="85" dur="1000" fill="hold"/>
                                        <p:tgtEl>
                                          <p:spTgt spid="20"/>
                                        </p:tgtEl>
                                      </p:cBhvr>
                                      <p:by x="150000" y="150000"/>
                                    </p:animScale>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17"/>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childTnLst>
                                </p:cTn>
                              </p:par>
                              <p:par>
                                <p:cTn id="100" presetID="10"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par>
                                <p:cTn id="103" presetID="6" presetClass="emph" presetSubtype="0" autoRev="1" fill="hold" nodeType="withEffect">
                                  <p:stCondLst>
                                    <p:cond delay="0"/>
                                  </p:stCondLst>
                                  <p:childTnLst>
                                    <p:animScale>
                                      <p:cBhvr>
                                        <p:cTn id="104" dur="1000" fill="hold"/>
                                        <p:tgtEl>
                                          <p:spTgt spid="24"/>
                                        </p:tgtEl>
                                      </p:cBhvr>
                                      <p:by x="150000" y="150000"/>
                                    </p:animScale>
                                  </p:childTnLst>
                                </p:cTn>
                              </p:par>
                              <p:par>
                                <p:cTn id="105" presetID="6" presetClass="emph" presetSubtype="0" autoRev="1" fill="hold" nodeType="withEffect">
                                  <p:stCondLst>
                                    <p:cond delay="0"/>
                                  </p:stCondLst>
                                  <p:childTnLst>
                                    <p:animScale>
                                      <p:cBhvr>
                                        <p:cTn id="106" dur="1000" fill="hold"/>
                                        <p:tgtEl>
                                          <p:spTgt spid="22"/>
                                        </p:tgtEl>
                                      </p:cBhvr>
                                      <p:by x="150000" y="150000"/>
                                    </p:animScale>
                                  </p:childTnLst>
                                </p:cTn>
                              </p:par>
                              <p:par>
                                <p:cTn id="107" presetID="6" presetClass="emph" presetSubtype="0" autoRev="1" fill="hold" nodeType="withEffect">
                                  <p:stCondLst>
                                    <p:cond delay="0"/>
                                  </p:stCondLst>
                                  <p:childTnLst>
                                    <p:animScale>
                                      <p:cBhvr>
                                        <p:cTn id="108" dur="1000" fill="hold"/>
                                        <p:tgtEl>
                                          <p:spTgt spid="26"/>
                                        </p:tgtEl>
                                      </p:cBhvr>
                                      <p:by x="150000" y="150000"/>
                                    </p:animScale>
                                  </p:childTnLst>
                                </p:cTn>
                              </p:par>
                              <p:par>
                                <p:cTn id="109" presetID="6" presetClass="emph" presetSubtype="0" autoRev="1" fill="hold" nodeType="withEffect">
                                  <p:stCondLst>
                                    <p:cond delay="0"/>
                                  </p:stCondLst>
                                  <p:childTnLst>
                                    <p:animScale>
                                      <p:cBhvr>
                                        <p:cTn id="110" dur="1000" fill="hold"/>
                                        <p:tgtEl>
                                          <p:spTgt spid="27"/>
                                        </p:tgtEl>
                                      </p:cBhvr>
                                      <p:by x="150000" y="150000"/>
                                    </p:animScale>
                                  </p:childTnLst>
                                </p:cTn>
                              </p:par>
                              <p:par>
                                <p:cTn id="111" presetID="6" presetClass="emph" presetSubtype="0" autoRev="1" fill="hold" nodeType="withEffect">
                                  <p:stCondLst>
                                    <p:cond delay="0"/>
                                  </p:stCondLst>
                                  <p:childTnLst>
                                    <p:animScale>
                                      <p:cBhvr>
                                        <p:cTn id="112" dur="1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8" grpId="1"/>
      <p:bldP spid="15" grpId="0"/>
      <p:bldP spid="15" grpId="1"/>
      <p:bldP spid="17" grpId="0"/>
      <p:bldP spid="17" grpId="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0"/>
          <p:cNvSpPr/>
          <p:nvPr/>
        </p:nvSpPr>
        <p:spPr>
          <a:xfrm>
            <a:off x="19050" y="-26988"/>
            <a:ext cx="912495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auto" hangingPunct="0">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Απειλές Βιοποικιλότητας</a:t>
            </a:r>
          </a:p>
          <a:p>
            <a:pPr algn="ctr" eaLnBrk="0" fontAlgn="auto" hangingPunct="0">
              <a:spcBef>
                <a:spcPts val="0"/>
              </a:spcBef>
              <a:spcAft>
                <a:spcPts val="0"/>
              </a:spcAft>
              <a:defRPr/>
            </a:pPr>
            <a:r>
              <a:rPr lang="el-GR" sz="4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Αλλόχθονα</a:t>
            </a: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Είδη</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050" y="1663700"/>
            <a:ext cx="85979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12358">
            <a:off x="-298450" y="317500"/>
            <a:ext cx="2768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6 - Ορθογώνιο"/>
          <p:cNvSpPr>
            <a:spLocks noChangeArrowheads="1"/>
          </p:cNvSpPr>
          <p:nvPr/>
        </p:nvSpPr>
        <p:spPr bwMode="auto">
          <a:xfrm>
            <a:off x="2189163" y="3109913"/>
            <a:ext cx="151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ΝΑΥΣΙΠΛΟΪΑ</a:t>
            </a:r>
          </a:p>
        </p:txBody>
      </p:sp>
      <p:sp>
        <p:nvSpPr>
          <p:cNvPr id="7" name="27 - Ορθογώνιο"/>
          <p:cNvSpPr>
            <a:spLocks noChangeArrowheads="1"/>
          </p:cNvSpPr>
          <p:nvPr/>
        </p:nvSpPr>
        <p:spPr bwMode="auto">
          <a:xfrm>
            <a:off x="6116638" y="1898650"/>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ΚΛΙΜΑΤΙΚΗ ΑΛΛΑΓΗ</a:t>
            </a:r>
          </a:p>
        </p:txBody>
      </p:sp>
      <p:sp>
        <p:nvSpPr>
          <p:cNvPr id="4" name="Rectangle 3"/>
          <p:cNvSpPr>
            <a:spLocks noChangeArrowheads="1"/>
          </p:cNvSpPr>
          <p:nvPr/>
        </p:nvSpPr>
        <p:spPr bwMode="auto">
          <a:xfrm>
            <a:off x="6011863" y="4787900"/>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ΔΙΩΡΥΓΑ ΤΟΥ ΣΟΥΕΖ</a:t>
            </a:r>
          </a:p>
        </p:txBody>
      </p:sp>
      <p:sp>
        <p:nvSpPr>
          <p:cNvPr id="8" name="Oval 7"/>
          <p:cNvSpPr/>
          <p:nvPr/>
        </p:nvSpPr>
        <p:spPr>
          <a:xfrm>
            <a:off x="7164388" y="5084763"/>
            <a:ext cx="1079500" cy="1008062"/>
          </a:xfrm>
          <a:prstGeom prst="ellipse">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l-GR"/>
          </a:p>
        </p:txBody>
      </p:sp>
      <p:pic>
        <p:nvPicPr>
          <p:cNvPr id="10" name="Picture 8" descr="lagokefal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5367" y="2748964"/>
            <a:ext cx="2030328" cy="1490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8" name="Rectangle 7"/>
          <p:cNvSpPr>
            <a:spLocks noChangeArrowheads="1"/>
          </p:cNvSpPr>
          <p:nvPr/>
        </p:nvSpPr>
        <p:spPr bwMode="auto">
          <a:xfrm>
            <a:off x="7024688" y="3778250"/>
            <a:ext cx="2084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l-GR" sz="1400" b="1" i="1" dirty="0" err="1">
                <a:solidFill>
                  <a:schemeClr val="bg1"/>
                </a:solidFill>
                <a:effectLst>
                  <a:outerShdw blurRad="38100" dist="38100" dir="2700000" algn="tl">
                    <a:srgbClr val="000000">
                      <a:alpha val="43137"/>
                    </a:srgbClr>
                  </a:outerShdw>
                </a:effectLst>
                <a:latin typeface="+mn-lt"/>
                <a:cs typeface="+mn-cs"/>
              </a:rPr>
              <a:t>Lagocephalus</a:t>
            </a:r>
            <a:r>
              <a:rPr lang="el-GR" sz="1400" b="1" i="1" dirty="0">
                <a:solidFill>
                  <a:schemeClr val="bg1"/>
                </a:solidFill>
                <a:effectLst>
                  <a:outerShdw blurRad="38100" dist="38100" dir="2700000" algn="tl">
                    <a:srgbClr val="000000">
                      <a:alpha val="43137"/>
                    </a:srgbClr>
                  </a:outerShdw>
                </a:effectLst>
                <a:latin typeface="+mn-lt"/>
                <a:cs typeface="+mn-cs"/>
              </a:rPr>
              <a:t> </a:t>
            </a:r>
            <a:r>
              <a:rPr lang="el-GR" sz="1400" b="1" i="1" dirty="0" err="1">
                <a:solidFill>
                  <a:schemeClr val="bg1"/>
                </a:solidFill>
                <a:effectLst>
                  <a:outerShdw blurRad="38100" dist="38100" dir="2700000" algn="tl">
                    <a:srgbClr val="000000">
                      <a:alpha val="43137"/>
                    </a:srgbClr>
                  </a:outerShdw>
                </a:effectLst>
                <a:latin typeface="+mn-lt"/>
                <a:cs typeface="+mn-cs"/>
              </a:rPr>
              <a:t>sceleratus</a:t>
            </a:r>
            <a:endParaRPr lang="el-GR" sz="1400" b="1" i="1" dirty="0">
              <a:solidFill>
                <a:schemeClr val="bg1"/>
              </a:solidFill>
              <a:effectLst>
                <a:outerShdw blurRad="38100" dist="38100" dir="2700000" algn="tl">
                  <a:srgbClr val="000000">
                    <a:alpha val="43137"/>
                  </a:srgbClr>
                </a:outerShdw>
              </a:effectLst>
              <a:latin typeface="+mn-lt"/>
              <a:cs typeface="+mn-cs"/>
            </a:endParaRPr>
          </a:p>
        </p:txBody>
      </p:sp>
      <p:pic>
        <p:nvPicPr>
          <p:cNvPr id="12" name="Picture 3" descr="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914" y="2780928"/>
            <a:ext cx="2098822" cy="1526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336550" y="3752850"/>
            <a:ext cx="16208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1400" b="1" i="1" dirty="0" err="1">
                <a:solidFill>
                  <a:schemeClr val="bg1"/>
                </a:solidFill>
                <a:effectLst>
                  <a:outerShdw blurRad="38100" dist="38100" dir="2700000" algn="tl">
                    <a:srgbClr val="000000">
                      <a:alpha val="43137"/>
                    </a:srgbClr>
                  </a:outerShdw>
                </a:effectLst>
                <a:latin typeface="+mj-lt"/>
                <a:ea typeface="+mj-ea"/>
                <a:cs typeface="+mj-cs"/>
              </a:rPr>
              <a:t>Caulerpa</a:t>
            </a:r>
            <a:r>
              <a:rPr lang="en-US" sz="1400" b="1" i="1" dirty="0">
                <a:solidFill>
                  <a:schemeClr val="bg1"/>
                </a:solidFill>
                <a:effectLst>
                  <a:outerShdw blurRad="38100" dist="38100" dir="2700000" algn="tl">
                    <a:srgbClr val="000000">
                      <a:alpha val="43137"/>
                    </a:srgbClr>
                  </a:outerShdw>
                </a:effectLst>
                <a:latin typeface="+mj-lt"/>
                <a:ea typeface="+mj-ea"/>
                <a:cs typeface="+mj-cs"/>
              </a:rPr>
              <a:t> </a:t>
            </a:r>
            <a:r>
              <a:rPr lang="en-US" sz="1400" b="1" i="1" dirty="0" err="1">
                <a:solidFill>
                  <a:schemeClr val="bg1"/>
                </a:solidFill>
                <a:effectLst>
                  <a:outerShdw blurRad="38100" dist="38100" dir="2700000" algn="tl">
                    <a:srgbClr val="000000">
                      <a:alpha val="43137"/>
                    </a:srgbClr>
                  </a:outerShdw>
                </a:effectLst>
                <a:latin typeface="+mj-lt"/>
                <a:ea typeface="+mj-ea"/>
                <a:cs typeface="+mj-cs"/>
              </a:rPr>
              <a:t>racemosa</a:t>
            </a:r>
            <a:r>
              <a:rPr lang="en-US" sz="1400" b="1" i="1" dirty="0">
                <a:solidFill>
                  <a:schemeClr val="bg1"/>
                </a:solidFill>
                <a:effectLst>
                  <a:outerShdw blurRad="38100" dist="38100" dir="2700000" algn="tl">
                    <a:srgbClr val="000000">
                      <a:alpha val="43137"/>
                    </a:srgbClr>
                  </a:outerShdw>
                </a:effectLst>
                <a:latin typeface="+mj-lt"/>
                <a:ea typeface="+mj-ea"/>
                <a:cs typeface="+mj-cs"/>
              </a:rPr>
              <a:t> </a:t>
            </a:r>
            <a:r>
              <a:rPr lang="en-US" sz="1400" b="1" dirty="0">
                <a:solidFill>
                  <a:schemeClr val="bg1"/>
                </a:solidFill>
                <a:effectLst>
                  <a:outerShdw blurRad="38100" dist="38100" dir="2700000" algn="tl">
                    <a:srgbClr val="000000">
                      <a:alpha val="43137"/>
                    </a:srgbClr>
                  </a:outerShdw>
                </a:effectLst>
                <a:latin typeface="+mj-lt"/>
                <a:ea typeface="+mj-ea"/>
                <a:cs typeface="+mj-cs"/>
              </a:rPr>
              <a:t>var.</a:t>
            </a:r>
            <a:r>
              <a:rPr lang="en-US" sz="1400" b="1" i="1" dirty="0">
                <a:solidFill>
                  <a:schemeClr val="bg1"/>
                </a:solidFill>
                <a:effectLst>
                  <a:outerShdw blurRad="38100" dist="38100" dir="2700000" algn="tl">
                    <a:srgbClr val="000000">
                      <a:alpha val="43137"/>
                    </a:srgbClr>
                  </a:outerShdw>
                </a:effectLst>
                <a:latin typeface="+mj-lt"/>
                <a:ea typeface="+mj-ea"/>
                <a:cs typeface="+mj-cs"/>
              </a:rPr>
              <a:t> </a:t>
            </a:r>
            <a:r>
              <a:rPr lang="en-US" sz="1400" b="1" i="1" dirty="0" err="1">
                <a:solidFill>
                  <a:schemeClr val="bg1"/>
                </a:solidFill>
                <a:effectLst>
                  <a:outerShdw blurRad="38100" dist="38100" dir="2700000" algn="tl">
                    <a:srgbClr val="000000">
                      <a:alpha val="43137"/>
                    </a:srgbClr>
                  </a:outerShdw>
                </a:effectLst>
                <a:latin typeface="+mj-lt"/>
                <a:ea typeface="+mj-ea"/>
                <a:cs typeface="+mj-cs"/>
              </a:rPr>
              <a:t>cylindracea</a:t>
            </a:r>
            <a:endParaRPr lang="el-GR" sz="1400" b="1" i="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4" name="Picture 32" descr="256_full_vie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5382" y="5192615"/>
            <a:ext cx="2568184" cy="1514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422" name="Rectangle 16"/>
          <p:cNvSpPr>
            <a:spLocks noChangeArrowheads="1"/>
          </p:cNvSpPr>
          <p:nvPr/>
        </p:nvSpPr>
        <p:spPr bwMode="auto">
          <a:xfrm>
            <a:off x="4919663" y="5354638"/>
            <a:ext cx="177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b="1" i="1" dirty="0" err="1">
                <a:solidFill>
                  <a:schemeClr val="bg1"/>
                </a:solidFill>
                <a:effectLst>
                  <a:outerShdw blurRad="38100" dist="38100" dir="2700000" algn="tl">
                    <a:srgbClr val="000000">
                      <a:alpha val="43137"/>
                    </a:srgbClr>
                  </a:outerShdw>
                </a:effectLst>
                <a:latin typeface="+mn-lt"/>
                <a:cs typeface="+mn-cs"/>
              </a:rPr>
              <a:t>Pinctada</a:t>
            </a:r>
            <a:r>
              <a:rPr lang="el-GR" b="1" i="1" dirty="0">
                <a:solidFill>
                  <a:schemeClr val="bg1"/>
                </a:solidFill>
                <a:effectLst>
                  <a:outerShdw blurRad="38100" dist="38100" dir="2700000" algn="tl">
                    <a:srgbClr val="000000">
                      <a:alpha val="43137"/>
                    </a:srgbClr>
                  </a:outerShdw>
                </a:effectLst>
                <a:latin typeface="+mn-lt"/>
                <a:cs typeface="+mn-cs"/>
              </a:rPr>
              <a:t> </a:t>
            </a:r>
            <a:r>
              <a:rPr lang="el-GR" b="1" i="1" dirty="0" err="1">
                <a:solidFill>
                  <a:schemeClr val="bg1"/>
                </a:solidFill>
                <a:effectLst>
                  <a:outerShdw blurRad="38100" dist="38100" dir="2700000" algn="tl">
                    <a:srgbClr val="000000">
                      <a:alpha val="43137"/>
                    </a:srgbClr>
                  </a:outerShdw>
                </a:effectLst>
                <a:latin typeface="+mn-lt"/>
                <a:cs typeface="+mn-cs"/>
              </a:rPr>
              <a:t>radiata</a:t>
            </a:r>
            <a:endParaRPr lang="el-GR" b="1" i="1" dirty="0">
              <a:solidFill>
                <a:schemeClr val="bg1"/>
              </a:solidFill>
              <a:effectLst>
                <a:outerShdw blurRad="38100" dist="38100" dir="2700000" algn="tl">
                  <a:srgbClr val="000000">
                    <a:alpha val="43137"/>
                  </a:srgbClr>
                </a:outerShdw>
              </a:effectLst>
              <a:latin typeface="+mn-lt"/>
              <a:cs typeface="+mn-cs"/>
            </a:endParaRPr>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35919" y="5222304"/>
            <a:ext cx="2430995" cy="1484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4" name="Rectangle 14"/>
          <p:cNvSpPr>
            <a:spLocks noChangeArrowheads="1"/>
          </p:cNvSpPr>
          <p:nvPr/>
        </p:nvSpPr>
        <p:spPr bwMode="auto">
          <a:xfrm>
            <a:off x="2205038" y="5283200"/>
            <a:ext cx="1892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2000" b="1" i="1" dirty="0" err="1">
                <a:solidFill>
                  <a:schemeClr val="bg1"/>
                </a:solidFill>
                <a:effectLst>
                  <a:outerShdw blurRad="38100" dist="38100" dir="2700000" algn="tl">
                    <a:srgbClr val="000000">
                      <a:alpha val="43137"/>
                    </a:srgbClr>
                  </a:outerShdw>
                </a:effectLst>
                <a:latin typeface="+mn-lt"/>
                <a:cs typeface="+mn-cs"/>
              </a:rPr>
              <a:t>Percnon</a:t>
            </a:r>
            <a:r>
              <a:rPr lang="el-GR" sz="2000" b="1" i="1" dirty="0">
                <a:solidFill>
                  <a:schemeClr val="bg1"/>
                </a:solidFill>
                <a:effectLst>
                  <a:outerShdw blurRad="38100" dist="38100" dir="2700000" algn="tl">
                    <a:srgbClr val="000000">
                      <a:alpha val="43137"/>
                    </a:srgbClr>
                  </a:outerShdw>
                </a:effectLst>
                <a:latin typeface="+mn-lt"/>
                <a:cs typeface="+mn-cs"/>
              </a:rPr>
              <a:t> </a:t>
            </a:r>
            <a:r>
              <a:rPr lang="el-GR" sz="2000" b="1" i="1" dirty="0" err="1">
                <a:solidFill>
                  <a:schemeClr val="bg1"/>
                </a:solidFill>
                <a:effectLst>
                  <a:outerShdw blurRad="38100" dist="38100" dir="2700000" algn="tl">
                    <a:srgbClr val="000000">
                      <a:alpha val="43137"/>
                    </a:srgbClr>
                  </a:outerShdw>
                </a:effectLst>
                <a:latin typeface="+mn-lt"/>
                <a:cs typeface="+mn-cs"/>
              </a:rPr>
              <a:t>gibbesi</a:t>
            </a:r>
            <a:endParaRPr lang="el-GR" sz="2000" b="1" i="1" dirty="0">
              <a:solidFill>
                <a:schemeClr val="bg1"/>
              </a:solidFill>
              <a:effectLst>
                <a:outerShdw blurRad="38100" dist="38100" dir="2700000" algn="tl">
                  <a:srgbClr val="000000">
                    <a:alpha val="43137"/>
                  </a:srgbClr>
                </a:outerShdw>
              </a:effectLst>
              <a:latin typeface="+mn-lt"/>
              <a:cs typeface="+mn-cs"/>
            </a:endParaRPr>
          </a:p>
        </p:txBody>
      </p:sp>
      <p:sp>
        <p:nvSpPr>
          <p:cNvPr id="3" name="Rectangle 2"/>
          <p:cNvSpPr/>
          <p:nvPr/>
        </p:nvSpPr>
        <p:spPr>
          <a:xfrm>
            <a:off x="3484563" y="4508500"/>
            <a:ext cx="2132012" cy="369888"/>
          </a:xfrm>
          <a:prstGeom prst="rect">
            <a:avLst/>
          </a:prstGeom>
        </p:spPr>
        <p:txBody>
          <a:bodyPr wrap="none">
            <a:spAutoFit/>
          </a:bodyPr>
          <a:lstStyle/>
          <a:p>
            <a:pP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ΥΔΑΤΟΚΑΛΛΙΕΡΓΕΙΕΣ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2000"/>
                                        <p:tgtEl>
                                          <p:spTgt spid="174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fade">
                                      <p:cBhvr>
                                        <p:cTn id="48" dur="500"/>
                                        <p:tgtEl>
                                          <p:spTgt spid="10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424"/>
                                        </p:tgtEl>
                                        <p:attrNameLst>
                                          <p:attrName>style.visibility</p:attrName>
                                        </p:attrNameLst>
                                      </p:cBhvr>
                                      <p:to>
                                        <p:strVal val="visible"/>
                                      </p:to>
                                    </p:set>
                                    <p:animEffect transition="in" filter="fade">
                                      <p:cBhvr>
                                        <p:cTn id="51" dur="500"/>
                                        <p:tgtEl>
                                          <p:spTgt spid="17424"/>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422"/>
                                        </p:tgtEl>
                                        <p:attrNameLst>
                                          <p:attrName>style.visibility</p:attrName>
                                        </p:attrNameLst>
                                      </p:cBhvr>
                                      <p:to>
                                        <p:strVal val="visible"/>
                                      </p:to>
                                    </p:set>
                                    <p:animEffect transition="in" filter="fade">
                                      <p:cBhvr>
                                        <p:cTn id="57" dur="500"/>
                                        <p:tgtEl>
                                          <p:spTgt spid="17422"/>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418"/>
                                        </p:tgtEl>
                                        <p:attrNameLst>
                                          <p:attrName>style.visibility</p:attrName>
                                        </p:attrNameLst>
                                      </p:cBhvr>
                                      <p:to>
                                        <p:strVal val="visible"/>
                                      </p:to>
                                    </p:set>
                                    <p:animEffect transition="in" filter="fade">
                                      <p:cBhvr>
                                        <p:cTn id="63"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4" grpId="0"/>
      <p:bldP spid="8" grpId="0" animBg="1"/>
      <p:bldP spid="17418" grpId="0"/>
      <p:bldP spid="13" grpId="0"/>
      <p:bldP spid="17422" grpId="0"/>
      <p:bldP spid="1742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888" y="1412875"/>
            <a:ext cx="891222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p:cNvSpPr/>
          <p:nvPr/>
        </p:nvSpPr>
        <p:spPr>
          <a:xfrm>
            <a:off x="-8414" y="115888"/>
            <a:ext cx="916082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auto" hangingPunct="0">
              <a:lnSpc>
                <a:spcPts val="4000"/>
              </a:lnSpc>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Απειλές Βιοποικιλότητας</a:t>
            </a:r>
          </a:p>
          <a:p>
            <a:pPr algn="ctr" eaLnBrk="0" fontAlgn="auto" hangingPunct="0">
              <a:lnSpc>
                <a:spcPts val="4000"/>
              </a:lnSpc>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Υπεραλίευση – Καταστροφή Βένθους</a:t>
            </a:r>
          </a:p>
        </p:txBody>
      </p:sp>
      <p:pic>
        <p:nvPicPr>
          <p:cNvPr id="184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2060575"/>
            <a:ext cx="3376612"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22863" y="1628775"/>
            <a:ext cx="369728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72275" y="5516563"/>
            <a:ext cx="2768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5122863" y="5541963"/>
            <a:ext cx="2544762" cy="647700"/>
          </a:xfrm>
          <a:prstGeom prst="wedgeEllipseCallout">
            <a:avLst>
              <a:gd name="adj1" fmla="val 60445"/>
              <a:gd name="adj2" fmla="val 22177"/>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effectLst>
                  <a:outerShdw blurRad="38100" dist="38100" dir="2700000" algn="tl">
                    <a:srgbClr val="000000">
                      <a:alpha val="43137"/>
                    </a:srgbClr>
                  </a:outerShdw>
                </a:effectLst>
              </a:rPr>
              <a:t>Μας κυνηγάνε…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fade">
                                      <p:cBhvr>
                                        <p:cTn id="10" dur="500"/>
                                        <p:tgtEl>
                                          <p:spTgt spid="184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fade">
                                      <p:cBhvr>
                                        <p:cTn id="26" dur="500"/>
                                        <p:tgtEl>
                                          <p:spTgt spid="1843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15" descr="http://content-mcdn.ethnos.gr/filesystem/images/20120327/low/assets_LARGE_t_420_54046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63" y="4508500"/>
            <a:ext cx="293846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louomenoi-diasostes-prospathoun-afairesoun-dixtu-eixe-katapiei-delfin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8750" y="908050"/>
            <a:ext cx="37528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Φάλαινα βρέθηκε νεκρή στα βόρεια της Σάμου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5963" y="4689475"/>
            <a:ext cx="2700337"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DSCN819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13" y="874713"/>
            <a:ext cx="34925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2"/>
          <p:cNvSpPr>
            <a:spLocks noGrp="1" noChangeArrowheads="1"/>
          </p:cNvSpPr>
          <p:nvPr>
            <p:ph type="title"/>
          </p:nvPr>
        </p:nvSpPr>
        <p:spPr>
          <a:xfrm>
            <a:off x="468313" y="-23813"/>
            <a:ext cx="8229600" cy="739776"/>
          </a:xfrm>
          <a:extLst/>
        </p:spPr>
        <p:txBody>
          <a:bodyPr rtlCol="0">
            <a:normAutofit/>
          </a:bodyPr>
          <a:lstStyle/>
          <a:p>
            <a:pP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Απειλούμενα Είδη</a:t>
            </a:r>
          </a:p>
        </p:txBody>
      </p:sp>
      <p:pic>
        <p:nvPicPr>
          <p:cNvPr id="15363" name="Picture 3" descr="37113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 y="747713"/>
            <a:ext cx="46196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3291188275_066f021b2c"/>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81600" y="708025"/>
            <a:ext cx="38671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25CF%2586%25CF%2589%25CE%25BA%25CE%25B1%25CE%25B9%25CE%25BD%25CE%25B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2863" y="4102100"/>
            <a:ext cx="3995737"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5398248676_cdb2e22a96_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34025" y="3971925"/>
            <a:ext cx="356393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8"/>
          <p:cNvSpPr>
            <a:spLocks noChangeArrowheads="1"/>
          </p:cNvSpPr>
          <p:nvPr/>
        </p:nvSpPr>
        <p:spPr bwMode="auto">
          <a:xfrm>
            <a:off x="0" y="2911475"/>
            <a:ext cx="2411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Μεσογειακή φώκια,</a:t>
            </a:r>
          </a:p>
          <a:p>
            <a:pPr algn="ctr" fontAlgn="auto">
              <a:spcBef>
                <a:spcPts val="0"/>
              </a:spcBef>
              <a:spcAft>
                <a:spcPts val="0"/>
              </a:spcAft>
              <a:defRPr/>
            </a:pPr>
            <a:r>
              <a:rPr lang="el-GR" b="1" i="1" dirty="0" err="1">
                <a:solidFill>
                  <a:schemeClr val="bg1"/>
                </a:solidFill>
                <a:effectLst>
                  <a:outerShdw blurRad="38100" dist="38100" dir="2700000" algn="tl">
                    <a:srgbClr val="000000">
                      <a:alpha val="43137"/>
                    </a:srgbClr>
                  </a:outerShdw>
                </a:effectLst>
                <a:latin typeface="+mn-lt"/>
                <a:cs typeface="+mn-cs"/>
              </a:rPr>
              <a:t>Monachus</a:t>
            </a:r>
            <a:r>
              <a:rPr lang="el-GR" b="1" i="1" dirty="0">
                <a:solidFill>
                  <a:schemeClr val="bg1"/>
                </a:solidFill>
                <a:effectLst>
                  <a:outerShdw blurRad="38100" dist="38100" dir="2700000" algn="tl">
                    <a:srgbClr val="000000">
                      <a:alpha val="43137"/>
                    </a:srgbClr>
                  </a:outerShdw>
                </a:effectLst>
                <a:latin typeface="+mn-lt"/>
                <a:cs typeface="+mn-cs"/>
              </a:rPr>
              <a:t> </a:t>
            </a:r>
            <a:r>
              <a:rPr lang="el-GR" b="1" i="1" dirty="0" err="1">
                <a:solidFill>
                  <a:schemeClr val="bg1"/>
                </a:solidFill>
                <a:effectLst>
                  <a:outerShdw blurRad="38100" dist="38100" dir="2700000" algn="tl">
                    <a:srgbClr val="000000">
                      <a:alpha val="43137"/>
                    </a:srgbClr>
                  </a:outerShdw>
                </a:effectLst>
                <a:latin typeface="+mn-lt"/>
                <a:cs typeface="+mn-cs"/>
              </a:rPr>
              <a:t>monachus</a:t>
            </a:r>
            <a:endParaRPr lang="el-GR" b="1" i="1" dirty="0">
              <a:solidFill>
                <a:srgbClr val="FF0066"/>
              </a:solidFill>
              <a:effectLst>
                <a:outerShdw blurRad="38100" dist="38100" dir="2700000" algn="tl">
                  <a:srgbClr val="000000">
                    <a:alpha val="43137"/>
                  </a:srgbClr>
                </a:outerShdw>
              </a:effectLst>
              <a:latin typeface="+mn-lt"/>
              <a:cs typeface="+mn-cs"/>
            </a:endParaRPr>
          </a:p>
        </p:txBody>
      </p:sp>
      <p:sp>
        <p:nvSpPr>
          <p:cNvPr id="19468" name="Rectangle 9"/>
          <p:cNvSpPr>
            <a:spLocks noChangeArrowheads="1"/>
          </p:cNvSpPr>
          <p:nvPr/>
        </p:nvSpPr>
        <p:spPr bwMode="auto">
          <a:xfrm>
            <a:off x="5795963" y="6022975"/>
            <a:ext cx="3348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Φυσητήρας, </a:t>
            </a:r>
          </a:p>
          <a:p>
            <a:pPr algn="ctr" fontAlgn="auto">
              <a:spcBef>
                <a:spcPts val="0"/>
              </a:spcBef>
              <a:spcAft>
                <a:spcPts val="0"/>
              </a:spcAft>
              <a:defRPr/>
            </a:pPr>
            <a:r>
              <a:rPr lang="el-GR" b="1" i="1" dirty="0" err="1">
                <a:solidFill>
                  <a:schemeClr val="bg1"/>
                </a:solidFill>
                <a:effectLst>
                  <a:outerShdw blurRad="38100" dist="38100" dir="2700000" algn="tl">
                    <a:srgbClr val="000000">
                      <a:alpha val="43137"/>
                    </a:srgbClr>
                  </a:outerShdw>
                </a:effectLst>
                <a:latin typeface="+mn-lt"/>
                <a:cs typeface="+mn-cs"/>
              </a:rPr>
              <a:t>Physeter</a:t>
            </a:r>
            <a:r>
              <a:rPr lang="el-GR" b="1" i="1" dirty="0">
                <a:solidFill>
                  <a:schemeClr val="bg1"/>
                </a:solidFill>
                <a:effectLst>
                  <a:outerShdw blurRad="38100" dist="38100" dir="2700000" algn="tl">
                    <a:srgbClr val="000000">
                      <a:alpha val="43137"/>
                    </a:srgbClr>
                  </a:outerShdw>
                </a:effectLst>
                <a:latin typeface="+mn-lt"/>
                <a:cs typeface="+mn-cs"/>
              </a:rPr>
              <a:t> </a:t>
            </a:r>
            <a:r>
              <a:rPr lang="el-GR" b="1" i="1" dirty="0" err="1">
                <a:solidFill>
                  <a:schemeClr val="bg1"/>
                </a:solidFill>
                <a:effectLst>
                  <a:outerShdw blurRad="38100" dist="38100" dir="2700000" algn="tl">
                    <a:srgbClr val="000000">
                      <a:alpha val="43137"/>
                    </a:srgbClr>
                  </a:outerShdw>
                </a:effectLst>
                <a:latin typeface="+mn-lt"/>
                <a:cs typeface="+mn-cs"/>
              </a:rPr>
              <a:t>macrocephalus</a:t>
            </a:r>
            <a:r>
              <a:rPr lang="el-GR" b="1" i="1" dirty="0">
                <a:solidFill>
                  <a:schemeClr val="bg1"/>
                </a:solidFill>
                <a:effectLst>
                  <a:outerShdw blurRad="38100" dist="38100" dir="2700000" algn="tl">
                    <a:srgbClr val="000000">
                      <a:alpha val="43137"/>
                    </a:srgbClr>
                  </a:outerShdw>
                </a:effectLst>
                <a:latin typeface="+mn-lt"/>
                <a:cs typeface="+mn-cs"/>
              </a:rPr>
              <a:t> </a:t>
            </a:r>
            <a:endParaRPr lang="el-GR" b="1" i="1" dirty="0">
              <a:solidFill>
                <a:srgbClr val="FFFF00"/>
              </a:solidFill>
              <a:effectLst>
                <a:outerShdw blurRad="38100" dist="38100" dir="2700000" algn="tl">
                  <a:srgbClr val="000000">
                    <a:alpha val="43137"/>
                  </a:srgbClr>
                </a:outerShdw>
              </a:effectLst>
              <a:latin typeface="+mn-lt"/>
              <a:cs typeface="+mn-cs"/>
            </a:endParaRPr>
          </a:p>
        </p:txBody>
      </p:sp>
      <p:sp>
        <p:nvSpPr>
          <p:cNvPr id="19469" name="Rectangle 10"/>
          <p:cNvSpPr>
            <a:spLocks noChangeArrowheads="1"/>
          </p:cNvSpPr>
          <p:nvPr/>
        </p:nvSpPr>
        <p:spPr bwMode="auto">
          <a:xfrm>
            <a:off x="7177088" y="2781300"/>
            <a:ext cx="1871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Κοινό δελφίνι, </a:t>
            </a:r>
          </a:p>
          <a:p>
            <a:pPr algn="ctr" fontAlgn="auto">
              <a:spcBef>
                <a:spcPts val="0"/>
              </a:spcBef>
              <a:spcAft>
                <a:spcPts val="0"/>
              </a:spcAft>
              <a:defRPr/>
            </a:pPr>
            <a:r>
              <a:rPr lang="el-GR" b="1" i="1" dirty="0" err="1">
                <a:solidFill>
                  <a:schemeClr val="bg1"/>
                </a:solidFill>
                <a:effectLst>
                  <a:outerShdw blurRad="38100" dist="38100" dir="2700000" algn="tl">
                    <a:srgbClr val="000000">
                      <a:alpha val="43137"/>
                    </a:srgbClr>
                  </a:outerShdw>
                </a:effectLst>
                <a:latin typeface="+mn-lt"/>
                <a:cs typeface="+mn-cs"/>
              </a:rPr>
              <a:t>Delphinus</a:t>
            </a:r>
            <a:r>
              <a:rPr lang="el-GR" b="1" i="1" dirty="0">
                <a:solidFill>
                  <a:schemeClr val="bg1"/>
                </a:solidFill>
                <a:effectLst>
                  <a:outerShdw blurRad="38100" dist="38100" dir="2700000" algn="tl">
                    <a:srgbClr val="000000">
                      <a:alpha val="43137"/>
                    </a:srgbClr>
                  </a:outerShdw>
                </a:effectLst>
                <a:latin typeface="+mn-lt"/>
                <a:cs typeface="+mn-cs"/>
              </a:rPr>
              <a:t> </a:t>
            </a:r>
            <a:r>
              <a:rPr lang="el-GR" b="1" i="1" dirty="0" err="1">
                <a:solidFill>
                  <a:schemeClr val="bg1"/>
                </a:solidFill>
                <a:effectLst>
                  <a:outerShdw blurRad="38100" dist="38100" dir="2700000" algn="tl">
                    <a:srgbClr val="000000">
                      <a:alpha val="43137"/>
                    </a:srgbClr>
                  </a:outerShdw>
                </a:effectLst>
                <a:latin typeface="+mn-lt"/>
                <a:cs typeface="+mn-cs"/>
              </a:rPr>
              <a:t>delphis</a:t>
            </a:r>
            <a:endParaRPr lang="el-GR" b="1" i="1" dirty="0">
              <a:solidFill>
                <a:schemeClr val="bg1"/>
              </a:solidFill>
              <a:effectLst>
                <a:outerShdw blurRad="38100" dist="38100" dir="2700000" algn="tl">
                  <a:srgbClr val="000000">
                    <a:alpha val="43137"/>
                  </a:srgbClr>
                </a:outerShdw>
              </a:effectLst>
              <a:latin typeface="+mn-lt"/>
              <a:cs typeface="+mn-cs"/>
            </a:endParaRPr>
          </a:p>
        </p:txBody>
      </p:sp>
      <p:pic>
        <p:nvPicPr>
          <p:cNvPr id="3" name="Picture 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57525" y="2781300"/>
            <a:ext cx="2952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ebaceb1cf8%CE%BA%CE%B1%CF%81%CE%B5%CF%84%CE%B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057525" y="2490788"/>
            <a:ext cx="31369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 Box 12"/>
          <p:cNvSpPr txBox="1">
            <a:spLocks noChangeArrowheads="1"/>
          </p:cNvSpPr>
          <p:nvPr/>
        </p:nvSpPr>
        <p:spPr bwMode="auto">
          <a:xfrm>
            <a:off x="3348038" y="4149080"/>
            <a:ext cx="232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b="1">
                <a:solidFill>
                  <a:schemeClr val="bg1"/>
                </a:solidFill>
                <a:latin typeface="Arial" charset="0"/>
              </a:rPr>
              <a:t>Θαλάσσια χελώνα, </a:t>
            </a:r>
            <a:endParaRPr lang="en-US" b="1">
              <a:solidFill>
                <a:schemeClr val="bg1"/>
              </a:solidFill>
              <a:latin typeface="Arial" charset="0"/>
            </a:endParaRPr>
          </a:p>
          <a:p>
            <a:pPr algn="ctr"/>
            <a:r>
              <a:rPr lang="en-US" b="1" i="1">
                <a:solidFill>
                  <a:schemeClr val="bg1"/>
                </a:solidFill>
                <a:latin typeface="Arial" charset="0"/>
              </a:rPr>
              <a:t>Caretta caretta</a:t>
            </a:r>
            <a:endParaRPr lang="el-GR" b="1" i="1">
              <a:solidFill>
                <a:schemeClr val="bg1"/>
              </a:solidFill>
              <a:latin typeface="Arial" charset="0"/>
            </a:endParaRPr>
          </a:p>
        </p:txBody>
      </p:sp>
      <p:pic>
        <p:nvPicPr>
          <p:cNvPr id="18449"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48038" y="5516563"/>
            <a:ext cx="27686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Callout 19"/>
          <p:cNvSpPr/>
          <p:nvPr/>
        </p:nvSpPr>
        <p:spPr>
          <a:xfrm>
            <a:off x="3057525" y="5229225"/>
            <a:ext cx="1874515" cy="600075"/>
          </a:xfrm>
          <a:prstGeom prst="wedgeEllipseCallout">
            <a:avLst>
              <a:gd name="adj1" fmla="val 29982"/>
              <a:gd name="adj2" fmla="val 75328"/>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effectLst>
                  <a:outerShdw blurRad="38100" dist="38100" dir="2700000" algn="tl">
                    <a:srgbClr val="000000">
                      <a:alpha val="43137"/>
                    </a:srgbClr>
                  </a:outerShdw>
                </a:effectLst>
              </a:rPr>
              <a:t>Αν μας </a:t>
            </a:r>
            <a:r>
              <a:rPr lang="el-GR" dirty="0" smtClean="0">
                <a:solidFill>
                  <a:schemeClr val="tx1"/>
                </a:solidFill>
                <a:effectLst>
                  <a:outerShdw blurRad="38100" dist="38100" dir="2700000" algn="tl">
                    <a:srgbClr val="000000">
                      <a:alpha val="43137"/>
                    </a:srgbClr>
                  </a:outerShdw>
                </a:effectLst>
              </a:rPr>
              <a:t>πρόσεχαν…</a:t>
            </a:r>
            <a:endParaRPr lang="el-GR" dirty="0">
              <a:solidFill>
                <a:schemeClr val="tx1"/>
              </a:solidFill>
              <a:effectLst>
                <a:outerShdw blurRad="38100" dist="38100" dir="2700000" algn="tl">
                  <a:srgbClr val="000000">
                    <a:alpha val="43137"/>
                  </a:srgbClr>
                </a:outerShdw>
              </a:effectLst>
            </a:endParaRPr>
          </a:p>
        </p:txBody>
      </p:sp>
      <p:sp>
        <p:nvSpPr>
          <p:cNvPr id="19470" name="Rectangle 11"/>
          <p:cNvSpPr>
            <a:spLocks noChangeArrowheads="1"/>
          </p:cNvSpPr>
          <p:nvPr/>
        </p:nvSpPr>
        <p:spPr bwMode="auto">
          <a:xfrm>
            <a:off x="119063" y="6021388"/>
            <a:ext cx="2190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el-GR" b="1" dirty="0" err="1">
                <a:solidFill>
                  <a:schemeClr val="bg1"/>
                </a:solidFill>
                <a:effectLst>
                  <a:outerShdw blurRad="38100" dist="38100" dir="2700000" algn="tl">
                    <a:srgbClr val="000000">
                      <a:alpha val="43137"/>
                    </a:srgbClr>
                  </a:outerShdw>
                </a:effectLst>
                <a:latin typeface="+mn-lt"/>
                <a:cs typeface="+mn-cs"/>
              </a:rPr>
              <a:t>Φώκαινα</a:t>
            </a:r>
            <a:r>
              <a:rPr lang="el-GR" b="1" dirty="0">
                <a:solidFill>
                  <a:schemeClr val="bg1"/>
                </a:solidFill>
                <a:effectLst>
                  <a:outerShdw blurRad="38100" dist="38100" dir="2700000" algn="tl">
                    <a:srgbClr val="000000">
                      <a:alpha val="43137"/>
                    </a:srgbClr>
                  </a:outerShdw>
                </a:effectLst>
                <a:latin typeface="+mn-lt"/>
                <a:cs typeface="+mn-cs"/>
              </a:rPr>
              <a:t>,</a:t>
            </a:r>
          </a:p>
          <a:p>
            <a:pPr algn="ctr" fontAlgn="auto">
              <a:spcBef>
                <a:spcPts val="0"/>
              </a:spcBef>
              <a:spcAft>
                <a:spcPts val="0"/>
              </a:spcAft>
              <a:defRPr/>
            </a:pPr>
            <a:r>
              <a:rPr lang="el-GR" b="1" i="1" dirty="0" err="1">
                <a:solidFill>
                  <a:schemeClr val="bg1"/>
                </a:solidFill>
                <a:effectLst>
                  <a:outerShdw blurRad="38100" dist="38100" dir="2700000" algn="tl">
                    <a:srgbClr val="000000">
                      <a:alpha val="43137"/>
                    </a:srgbClr>
                  </a:outerShdw>
                </a:effectLst>
                <a:latin typeface="+mn-lt"/>
                <a:cs typeface="+mn-cs"/>
              </a:rPr>
              <a:t>Phocoena</a:t>
            </a:r>
            <a:r>
              <a:rPr lang="el-GR" b="1" i="1" dirty="0">
                <a:solidFill>
                  <a:schemeClr val="bg1"/>
                </a:solidFill>
                <a:effectLst>
                  <a:outerShdw blurRad="38100" dist="38100" dir="2700000" algn="tl">
                    <a:srgbClr val="000000">
                      <a:alpha val="43137"/>
                    </a:srgbClr>
                  </a:outerShdw>
                </a:effectLst>
                <a:latin typeface="+mn-lt"/>
                <a:cs typeface="+mn-cs"/>
              </a:rPr>
              <a:t> </a:t>
            </a:r>
            <a:r>
              <a:rPr lang="el-GR" b="1" i="1" dirty="0" err="1">
                <a:solidFill>
                  <a:schemeClr val="bg1"/>
                </a:solidFill>
                <a:effectLst>
                  <a:outerShdw blurRad="38100" dist="38100" dir="2700000" algn="tl">
                    <a:srgbClr val="000000">
                      <a:alpha val="43137"/>
                    </a:srgbClr>
                  </a:outerShdw>
                </a:effectLst>
                <a:latin typeface="+mn-lt"/>
                <a:cs typeface="+mn-cs"/>
              </a:rPr>
              <a:t>phocoena</a:t>
            </a:r>
            <a:r>
              <a:rPr lang="el-GR" b="1" i="1" dirty="0">
                <a:solidFill>
                  <a:schemeClr val="bg1"/>
                </a:solidFill>
                <a:effectLst>
                  <a:outerShdw blurRad="38100" dist="38100" dir="2700000" algn="tl">
                    <a:srgbClr val="000000">
                      <a:alpha val="43137"/>
                    </a:srgbClr>
                  </a:outerShdw>
                </a:effectLst>
                <a:latin typeface="+mn-lt"/>
                <a:cs typeface="+mn-cs"/>
              </a:rPr>
              <a:t> </a:t>
            </a:r>
            <a:endParaRPr lang="el-GR" b="1" i="1" dirty="0">
              <a:effectLst>
                <a:outerShdw blurRad="38100" dist="38100" dir="2700000" algn="tl">
                  <a:srgbClr val="000000">
                    <a:alpha val="43137"/>
                  </a:srgbClr>
                </a:outerShdw>
              </a:effectLst>
              <a:latin typeface="+mn-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15367"/>
                                        </p:tgtEl>
                                      </p:cBhvr>
                                    </p:animEffect>
                                    <p:set>
                                      <p:cBhvr>
                                        <p:cTn id="7" dur="1" fill="hold">
                                          <p:stCondLst>
                                            <p:cond delay="499"/>
                                          </p:stCondLst>
                                        </p:cTn>
                                        <p:tgtEl>
                                          <p:spTgt spid="15367"/>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15363"/>
                                        </p:tgtEl>
                                      </p:cBhvr>
                                    </p:animEffect>
                                    <p:set>
                                      <p:cBhvr>
                                        <p:cTn id="10" dur="1" fill="hold">
                                          <p:stCondLst>
                                            <p:cond delay="499"/>
                                          </p:stCondLst>
                                        </p:cTn>
                                        <p:tgtEl>
                                          <p:spTgt spid="15363"/>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15364"/>
                                        </p:tgtEl>
                                      </p:cBhvr>
                                    </p:animEffect>
                                    <p:set>
                                      <p:cBhvr>
                                        <p:cTn id="13" dur="1" fill="hold">
                                          <p:stCondLst>
                                            <p:cond delay="499"/>
                                          </p:stCondLst>
                                        </p:cTn>
                                        <p:tgtEl>
                                          <p:spTgt spid="15364"/>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15366"/>
                                        </p:tgtEl>
                                      </p:cBhvr>
                                    </p:animEffect>
                                    <p:set>
                                      <p:cBhvr>
                                        <p:cTn id="16" dur="1" fill="hold">
                                          <p:stCondLst>
                                            <p:cond delay="499"/>
                                          </p:stCondLst>
                                        </p:cTn>
                                        <p:tgtEl>
                                          <p:spTgt spid="15366"/>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15365"/>
                                        </p:tgtEl>
                                      </p:cBhvr>
                                    </p:animEffect>
                                    <p:set>
                                      <p:cBhvr>
                                        <p:cTn id="19" dur="1" fill="hold">
                                          <p:stCondLst>
                                            <p:cond delay="499"/>
                                          </p:stCondLst>
                                        </p:cTn>
                                        <p:tgtEl>
                                          <p:spTgt spid="1536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5" descr="http://www.webtopos.gr/archives/places/greece/map_greece_geo_1_699x69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3725" y="825500"/>
            <a:ext cx="604996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CE%91%CE%BC%CE%B2%CF%81%CE%B1%CE%BA%CE%B9%CE%BA%CF%8C%CF%82+%CE%BA%CF%8C%CE%BB%CF%80%CE%BF%CF%82+%28%CE%9B%CE%B9%CE%BC%CE%BD%CE%BF%CE%B8%CE%AC%CE%BB%CE%B1%CF%83%CF%83%CE%B1+%CE%A1%CE%BF%CE%B4%CE%B9%CE%AC%CF%82+%2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628775"/>
            <a:ext cx="2181225" cy="1655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484" name="Rectangle 17"/>
          <p:cNvSpPr>
            <a:spLocks noChangeArrowheads="1"/>
          </p:cNvSpPr>
          <p:nvPr/>
        </p:nvSpPr>
        <p:spPr bwMode="auto">
          <a:xfrm>
            <a:off x="0" y="2708275"/>
            <a:ext cx="14970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Αμβρακικός κόλπος</a:t>
            </a:r>
          </a:p>
        </p:txBody>
      </p:sp>
      <p:pic>
        <p:nvPicPr>
          <p:cNvPr id="11285" name="Picture 21" descr="Delta_axio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2838" y="44450"/>
            <a:ext cx="1973262" cy="1312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488" name="Rectangle 20"/>
          <p:cNvSpPr>
            <a:spLocks noChangeArrowheads="1"/>
          </p:cNvSpPr>
          <p:nvPr/>
        </p:nvSpPr>
        <p:spPr bwMode="auto">
          <a:xfrm>
            <a:off x="3059113" y="-26988"/>
            <a:ext cx="1090612" cy="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Δέλτα Αξιού</a:t>
            </a:r>
          </a:p>
        </p:txBody>
      </p:sp>
      <p:pic>
        <p:nvPicPr>
          <p:cNvPr id="11287" name="Picture 23" descr="delta_evrou_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16663" y="3567113"/>
            <a:ext cx="2792412" cy="1301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491" name="Rectangle 24"/>
          <p:cNvSpPr>
            <a:spLocks noChangeArrowheads="1"/>
          </p:cNvSpPr>
          <p:nvPr/>
        </p:nvSpPr>
        <p:spPr bwMode="auto">
          <a:xfrm>
            <a:off x="8334375" y="4287838"/>
            <a:ext cx="815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Δέλτα Έβρου</a:t>
            </a:r>
          </a:p>
        </p:txBody>
      </p:sp>
      <p:pic>
        <p:nvPicPr>
          <p:cNvPr id="11289" name="Picture 25" descr="rodia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575" y="3395663"/>
            <a:ext cx="2268538" cy="16176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291" name="Picture 27" descr="Βρέθηκε νεαρός που αγνοούνταν στη λίμνη Ισμαρίδα"/>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64288" y="1831975"/>
            <a:ext cx="2722562" cy="1563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495" name="Rectangle 28"/>
          <p:cNvSpPr>
            <a:spLocks noChangeArrowheads="1"/>
          </p:cNvSpPr>
          <p:nvPr/>
        </p:nvSpPr>
        <p:spPr bwMode="auto">
          <a:xfrm>
            <a:off x="7880350" y="2809875"/>
            <a:ext cx="12287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Δέλτα</a:t>
            </a:r>
          </a:p>
          <a:p>
            <a:pPr algn="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Νέστου</a:t>
            </a:r>
          </a:p>
        </p:txBody>
      </p:sp>
      <p:pic>
        <p:nvPicPr>
          <p:cNvPr id="11295" name="Picture 31" descr="prespa_greektrips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63" y="85725"/>
            <a:ext cx="2257425" cy="14382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498" name="Rectangle 32"/>
          <p:cNvSpPr>
            <a:spLocks noChangeArrowheads="1"/>
          </p:cNvSpPr>
          <p:nvPr/>
        </p:nvSpPr>
        <p:spPr bwMode="auto">
          <a:xfrm>
            <a:off x="34925" y="908050"/>
            <a:ext cx="9906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Μικρή Πρέσπα</a:t>
            </a:r>
          </a:p>
        </p:txBody>
      </p:sp>
      <p:pic>
        <p:nvPicPr>
          <p:cNvPr id="11297" name="Picture 33" descr="%CE%A5%CE%93%CE%A1%CE%9F%CE%A4%CE%9F%CE%A0%CE%9F%CE%99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40225" y="5229225"/>
            <a:ext cx="2387600" cy="1571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00" name="Rectangle 34"/>
          <p:cNvSpPr>
            <a:spLocks noChangeArrowheads="1"/>
          </p:cNvSpPr>
          <p:nvPr/>
        </p:nvSpPr>
        <p:spPr bwMode="auto">
          <a:xfrm>
            <a:off x="4868863" y="6237288"/>
            <a:ext cx="1216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Υγρότοπος </a:t>
            </a:r>
            <a:r>
              <a:rPr lang="el-GR" sz="1600" b="1" i="1" dirty="0" err="1">
                <a:solidFill>
                  <a:schemeClr val="bg1"/>
                </a:solidFill>
                <a:effectLst>
                  <a:outerShdw blurRad="38100" dist="38100" dir="2700000" algn="tl">
                    <a:srgbClr val="000000">
                      <a:alpha val="43137"/>
                    </a:srgbClr>
                  </a:outerShdw>
                </a:effectLst>
                <a:latin typeface="+mn-lt"/>
                <a:cs typeface="+mn-cs"/>
              </a:rPr>
              <a:t>Δύστου</a:t>
            </a:r>
            <a:endParaRPr lang="el-GR" sz="1600" b="1" i="1" dirty="0">
              <a:solidFill>
                <a:schemeClr val="bg1"/>
              </a:solidFill>
              <a:effectLst>
                <a:outerShdw blurRad="38100" dist="38100" dir="2700000" algn="tl">
                  <a:srgbClr val="000000">
                    <a:alpha val="43137"/>
                  </a:srgbClr>
                </a:outerShdw>
              </a:effectLst>
              <a:latin typeface="+mn-lt"/>
              <a:cs typeface="+mn-cs"/>
            </a:endParaRPr>
          </a:p>
        </p:txBody>
      </p:sp>
      <p:pic>
        <p:nvPicPr>
          <p:cNvPr id="11300" name="Picture 36" descr="limnes-korwneia-volvi"/>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06913" y="76200"/>
            <a:ext cx="2203450" cy="12731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03" name="Rectangle 37"/>
          <p:cNvSpPr>
            <a:spLocks noChangeArrowheads="1"/>
          </p:cNvSpPr>
          <p:nvPr/>
        </p:nvSpPr>
        <p:spPr bwMode="auto">
          <a:xfrm>
            <a:off x="4856163" y="76200"/>
            <a:ext cx="1587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Λίμνες Βόλβη και Κορώνεια</a:t>
            </a:r>
          </a:p>
        </p:txBody>
      </p:sp>
      <p:sp>
        <p:nvSpPr>
          <p:cNvPr id="20507" name="Rectangle 41"/>
          <p:cNvSpPr>
            <a:spLocks noChangeArrowheads="1"/>
          </p:cNvSpPr>
          <p:nvPr/>
        </p:nvSpPr>
        <p:spPr bwMode="auto">
          <a:xfrm>
            <a:off x="0" y="4221163"/>
            <a:ext cx="1619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Λιμνοθάλασσες</a:t>
            </a:r>
          </a:p>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Μεσολογγίου</a:t>
            </a:r>
          </a:p>
        </p:txBody>
      </p:sp>
      <p:pic>
        <p:nvPicPr>
          <p:cNvPr id="11306" name="Picture 42" descr="limnothalassa_kotyxiou"/>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299" y="5087938"/>
            <a:ext cx="2163762" cy="1441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09" name="Rectangle 43"/>
          <p:cNvSpPr>
            <a:spLocks noChangeArrowheads="1"/>
          </p:cNvSpPr>
          <p:nvPr/>
        </p:nvSpPr>
        <p:spPr bwMode="auto">
          <a:xfrm>
            <a:off x="-365814" y="5945188"/>
            <a:ext cx="29352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Εθνικό πάρκο υγροτόπων  </a:t>
            </a:r>
            <a:r>
              <a:rPr lang="el-GR" sz="1600" b="1" i="1" dirty="0" err="1">
                <a:solidFill>
                  <a:schemeClr val="bg1"/>
                </a:solidFill>
                <a:effectLst>
                  <a:outerShdw blurRad="38100" dist="38100" dir="2700000" algn="tl">
                    <a:srgbClr val="000000">
                      <a:alpha val="43137"/>
                    </a:srgbClr>
                  </a:outerShdw>
                </a:effectLst>
                <a:latin typeface="+mn-lt"/>
                <a:cs typeface="+mn-cs"/>
              </a:rPr>
              <a:t>Κοτυχίου</a:t>
            </a:r>
            <a:r>
              <a:rPr lang="el-GR" sz="1600" b="1" i="1" dirty="0">
                <a:solidFill>
                  <a:schemeClr val="bg1"/>
                </a:solidFill>
                <a:effectLst>
                  <a:outerShdw blurRad="38100" dist="38100" dir="2700000" algn="tl">
                    <a:srgbClr val="000000">
                      <a:alpha val="43137"/>
                    </a:srgbClr>
                  </a:outerShdw>
                </a:effectLst>
                <a:latin typeface="+mn-lt"/>
                <a:cs typeface="+mn-cs"/>
              </a:rPr>
              <a:t>-</a:t>
            </a:r>
            <a:r>
              <a:rPr lang="el-GR" sz="1600" b="1" i="1" dirty="0" err="1">
                <a:solidFill>
                  <a:schemeClr val="bg1"/>
                </a:solidFill>
                <a:effectLst>
                  <a:outerShdw blurRad="38100" dist="38100" dir="2700000" algn="tl">
                    <a:srgbClr val="000000">
                      <a:alpha val="43137"/>
                    </a:srgbClr>
                  </a:outerShdw>
                </a:effectLst>
                <a:latin typeface="+mn-lt"/>
                <a:cs typeface="+mn-cs"/>
              </a:rPr>
              <a:t>Στροφυλιάς</a:t>
            </a:r>
            <a:endParaRPr lang="el-GR" sz="1600" b="1" i="1" dirty="0">
              <a:solidFill>
                <a:schemeClr val="bg1"/>
              </a:solidFill>
              <a:effectLst>
                <a:outerShdw blurRad="38100" dist="38100" dir="2700000" algn="tl">
                  <a:srgbClr val="000000">
                    <a:alpha val="43137"/>
                  </a:srgbClr>
                </a:outerShdw>
              </a:effectLst>
              <a:latin typeface="+mn-lt"/>
              <a:cs typeface="+mn-cs"/>
            </a:endParaRPr>
          </a:p>
        </p:txBody>
      </p:sp>
      <p:pic>
        <p:nvPicPr>
          <p:cNvPr id="11309" name="Picture 45" descr="k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23075" y="207963"/>
            <a:ext cx="2286000" cy="1492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12" name="Rectangle 46"/>
          <p:cNvSpPr>
            <a:spLocks noChangeArrowheads="1"/>
          </p:cNvSpPr>
          <p:nvPr/>
        </p:nvSpPr>
        <p:spPr bwMode="auto">
          <a:xfrm>
            <a:off x="7766050" y="1085850"/>
            <a:ext cx="13208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Λίμνη </a:t>
            </a:r>
            <a:r>
              <a:rPr lang="el-GR" sz="1600" b="1" i="1" dirty="0" err="1">
                <a:solidFill>
                  <a:schemeClr val="bg1"/>
                </a:solidFill>
                <a:effectLst>
                  <a:outerShdw blurRad="38100" dist="38100" dir="2700000" algn="tl">
                    <a:srgbClr val="000000">
                      <a:alpha val="43137"/>
                    </a:srgbClr>
                  </a:outerShdw>
                </a:effectLst>
                <a:latin typeface="+mn-lt"/>
                <a:cs typeface="+mn-cs"/>
              </a:rPr>
              <a:t>Κερκίνης</a:t>
            </a:r>
            <a:endParaRPr lang="el-GR" sz="1600" b="1" i="1" dirty="0">
              <a:solidFill>
                <a:schemeClr val="bg1"/>
              </a:solidFill>
              <a:effectLst>
                <a:outerShdw blurRad="38100" dist="38100" dir="2700000" algn="tl">
                  <a:srgbClr val="000000">
                    <a:alpha val="43137"/>
                  </a:srgbClr>
                </a:outerShdw>
              </a:effectLst>
              <a:latin typeface="+mn-lt"/>
              <a:cs typeface="+mn-cs"/>
            </a:endParaRPr>
          </a:p>
        </p:txBody>
      </p:sp>
      <p:sp>
        <p:nvSpPr>
          <p:cNvPr id="19479" name="Line 47"/>
          <p:cNvSpPr>
            <a:spLocks noChangeShapeType="1"/>
          </p:cNvSpPr>
          <p:nvPr/>
        </p:nvSpPr>
        <p:spPr bwMode="auto">
          <a:xfrm>
            <a:off x="4240213" y="45085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1314" name="Picture 5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72275" y="5013325"/>
            <a:ext cx="2366963" cy="1370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17" name="Rectangle 51"/>
          <p:cNvSpPr>
            <a:spLocks noChangeArrowheads="1"/>
          </p:cNvSpPr>
          <p:nvPr/>
        </p:nvSpPr>
        <p:spPr bwMode="auto">
          <a:xfrm>
            <a:off x="7092950" y="5805488"/>
            <a:ext cx="2051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Εθνικό θαλάσσιο πάρκο Αλοννήσου</a:t>
            </a:r>
          </a:p>
        </p:txBody>
      </p:sp>
      <p:pic>
        <p:nvPicPr>
          <p:cNvPr id="11316" name="Picture 5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255387" y="5318850"/>
            <a:ext cx="1943100" cy="1485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20" name="Rectangle 54"/>
          <p:cNvSpPr>
            <a:spLocks noChangeArrowheads="1"/>
          </p:cNvSpPr>
          <p:nvPr/>
        </p:nvSpPr>
        <p:spPr bwMode="auto">
          <a:xfrm>
            <a:off x="2183949" y="6184037"/>
            <a:ext cx="2168526"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l-GR" sz="1600" b="1" i="1" dirty="0">
                <a:solidFill>
                  <a:schemeClr val="bg1"/>
                </a:solidFill>
                <a:effectLst>
                  <a:outerShdw blurRad="38100" dist="38100" dir="2700000" algn="tl">
                    <a:srgbClr val="000000">
                      <a:alpha val="43137"/>
                    </a:srgbClr>
                  </a:outerShdw>
                </a:effectLst>
                <a:latin typeface="+mn-lt"/>
                <a:cs typeface="+mn-cs"/>
              </a:rPr>
              <a:t>Εθνικό θαλάσσιο πάρκο Ζακύνθου</a:t>
            </a:r>
          </a:p>
        </p:txBody>
      </p:sp>
      <p:pic>
        <p:nvPicPr>
          <p:cNvPr id="20521"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716463" y="4221163"/>
            <a:ext cx="21129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2" name="Rectangle 2"/>
          <p:cNvSpPr>
            <a:spLocks noChangeArrowheads="1"/>
          </p:cNvSpPr>
          <p:nvPr/>
        </p:nvSpPr>
        <p:spPr bwMode="auto">
          <a:xfrm>
            <a:off x="748506" y="2248848"/>
            <a:ext cx="70564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auto" hangingPunct="0">
              <a:lnSpc>
                <a:spcPts val="4000"/>
              </a:lnSpc>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Προστατευόμενες</a:t>
            </a:r>
          </a:p>
          <a:p>
            <a:pPr algn="ctr" eaLnBrk="0" fontAlgn="auto" hangingPunct="0">
              <a:lnSpc>
                <a:spcPts val="4000"/>
              </a:lnSpc>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Περιοχές</a:t>
            </a:r>
          </a:p>
        </p:txBody>
      </p:sp>
      <p:sp>
        <p:nvSpPr>
          <p:cNvPr id="45" name="Oval Callout 44"/>
          <p:cNvSpPr/>
          <p:nvPr/>
        </p:nvSpPr>
        <p:spPr>
          <a:xfrm>
            <a:off x="3211513" y="3973513"/>
            <a:ext cx="2257425" cy="781050"/>
          </a:xfrm>
          <a:prstGeom prst="wedgeEllipseCallout">
            <a:avLst>
              <a:gd name="adj1" fmla="val 54334"/>
              <a:gd name="adj2" fmla="val 31289"/>
            </a:avLst>
          </a:prstGeom>
          <a:solidFill>
            <a:srgbClr val="F8F8F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effectLst>
                  <a:outerShdw blurRad="38100" dist="38100" dir="2700000" algn="tl">
                    <a:srgbClr val="000000">
                      <a:alpha val="43137"/>
                    </a:srgbClr>
                  </a:outerShdw>
                </a:effectLst>
              </a:rPr>
              <a:t>Να πώς μας προστατεύετε!</a:t>
            </a:r>
          </a:p>
        </p:txBody>
      </p:sp>
      <p:sp>
        <p:nvSpPr>
          <p:cNvPr id="51" name="Octagon 50"/>
          <p:cNvSpPr/>
          <p:nvPr/>
        </p:nvSpPr>
        <p:spPr>
          <a:xfrm>
            <a:off x="4829515" y="3688921"/>
            <a:ext cx="395156" cy="183714"/>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12</a:t>
            </a:r>
          </a:p>
        </p:txBody>
      </p:sp>
      <p:sp>
        <p:nvSpPr>
          <p:cNvPr id="52" name="Octagon 51"/>
          <p:cNvSpPr/>
          <p:nvPr/>
        </p:nvSpPr>
        <p:spPr>
          <a:xfrm>
            <a:off x="4572000" y="2996953"/>
            <a:ext cx="398482" cy="194136"/>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11</a:t>
            </a:r>
          </a:p>
        </p:txBody>
      </p:sp>
      <p:sp>
        <p:nvSpPr>
          <p:cNvPr id="53" name="Octagon 52"/>
          <p:cNvSpPr/>
          <p:nvPr/>
        </p:nvSpPr>
        <p:spPr>
          <a:xfrm>
            <a:off x="5941711" y="1612489"/>
            <a:ext cx="433990" cy="18656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pPr>
            <a:r>
              <a:rPr lang="el-GR" sz="1200" b="1" dirty="0">
                <a:effectLst>
                  <a:outerShdw blurRad="38100" dist="38100" dir="2700000" algn="tl">
                    <a:srgbClr val="000000">
                      <a:alpha val="43137"/>
                    </a:srgbClr>
                  </a:outerShdw>
                </a:effectLst>
              </a:rPr>
              <a:t>10</a:t>
            </a:r>
          </a:p>
        </p:txBody>
      </p:sp>
      <p:sp>
        <p:nvSpPr>
          <p:cNvPr id="54" name="Octagon 53"/>
          <p:cNvSpPr/>
          <p:nvPr/>
        </p:nvSpPr>
        <p:spPr>
          <a:xfrm>
            <a:off x="5133955" y="1439994"/>
            <a:ext cx="192128" cy="16960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9</a:t>
            </a:r>
          </a:p>
        </p:txBody>
      </p:sp>
      <p:sp>
        <p:nvSpPr>
          <p:cNvPr id="55" name="Octagon 54"/>
          <p:cNvSpPr/>
          <p:nvPr/>
        </p:nvSpPr>
        <p:spPr>
          <a:xfrm>
            <a:off x="4365605" y="1478094"/>
            <a:ext cx="192128" cy="16960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8</a:t>
            </a:r>
          </a:p>
        </p:txBody>
      </p:sp>
      <p:sp>
        <p:nvSpPr>
          <p:cNvPr id="56" name="Octagon 55"/>
          <p:cNvSpPr/>
          <p:nvPr/>
        </p:nvSpPr>
        <p:spPr>
          <a:xfrm>
            <a:off x="4476730" y="1863856"/>
            <a:ext cx="192128" cy="16960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7</a:t>
            </a:r>
          </a:p>
        </p:txBody>
      </p:sp>
      <p:sp>
        <p:nvSpPr>
          <p:cNvPr id="57" name="Octagon 56"/>
          <p:cNvSpPr/>
          <p:nvPr/>
        </p:nvSpPr>
        <p:spPr>
          <a:xfrm>
            <a:off x="3883005" y="1759491"/>
            <a:ext cx="192128" cy="170369"/>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6</a:t>
            </a:r>
          </a:p>
        </p:txBody>
      </p:sp>
      <p:sp>
        <p:nvSpPr>
          <p:cNvPr id="58" name="Octagon 57"/>
          <p:cNvSpPr/>
          <p:nvPr/>
        </p:nvSpPr>
        <p:spPr>
          <a:xfrm>
            <a:off x="2576492" y="1479681"/>
            <a:ext cx="192128" cy="169601"/>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5</a:t>
            </a:r>
          </a:p>
        </p:txBody>
      </p:sp>
      <p:sp>
        <p:nvSpPr>
          <p:cNvPr id="59" name="Octagon 58"/>
          <p:cNvSpPr/>
          <p:nvPr/>
        </p:nvSpPr>
        <p:spPr>
          <a:xfrm>
            <a:off x="2634215" y="3051237"/>
            <a:ext cx="184632" cy="18085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4</a:t>
            </a:r>
          </a:p>
        </p:txBody>
      </p:sp>
      <p:sp>
        <p:nvSpPr>
          <p:cNvPr id="60" name="Octagon 59"/>
          <p:cNvSpPr/>
          <p:nvPr/>
        </p:nvSpPr>
        <p:spPr>
          <a:xfrm>
            <a:off x="2880278" y="3514402"/>
            <a:ext cx="184632" cy="18003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3</a:t>
            </a:r>
          </a:p>
        </p:txBody>
      </p:sp>
      <p:sp>
        <p:nvSpPr>
          <p:cNvPr id="61" name="Octagon 60"/>
          <p:cNvSpPr/>
          <p:nvPr/>
        </p:nvSpPr>
        <p:spPr>
          <a:xfrm>
            <a:off x="2607228" y="4082727"/>
            <a:ext cx="184632" cy="18003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a:t>
            </a:r>
          </a:p>
        </p:txBody>
      </p:sp>
      <p:sp>
        <p:nvSpPr>
          <p:cNvPr id="62" name="Octagon 61"/>
          <p:cNvSpPr/>
          <p:nvPr/>
        </p:nvSpPr>
        <p:spPr>
          <a:xfrm>
            <a:off x="2917767" y="3933056"/>
            <a:ext cx="185195" cy="18003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2</a:t>
            </a:r>
          </a:p>
        </p:txBody>
      </p:sp>
      <p:sp>
        <p:nvSpPr>
          <p:cNvPr id="65" name="Octagon 64"/>
          <p:cNvSpPr/>
          <p:nvPr/>
        </p:nvSpPr>
        <p:spPr>
          <a:xfrm>
            <a:off x="2255387" y="5318850"/>
            <a:ext cx="185195" cy="164614"/>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a:t>
            </a:r>
          </a:p>
        </p:txBody>
      </p:sp>
      <p:sp>
        <p:nvSpPr>
          <p:cNvPr id="66" name="Octagon 65"/>
          <p:cNvSpPr/>
          <p:nvPr/>
        </p:nvSpPr>
        <p:spPr>
          <a:xfrm>
            <a:off x="42748" y="5087938"/>
            <a:ext cx="185195" cy="164614"/>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2</a:t>
            </a:r>
          </a:p>
        </p:txBody>
      </p:sp>
      <p:sp>
        <p:nvSpPr>
          <p:cNvPr id="67" name="Octagon 66"/>
          <p:cNvSpPr/>
          <p:nvPr/>
        </p:nvSpPr>
        <p:spPr>
          <a:xfrm>
            <a:off x="30522" y="3409252"/>
            <a:ext cx="184632" cy="165359"/>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3</a:t>
            </a:r>
          </a:p>
        </p:txBody>
      </p:sp>
      <p:sp>
        <p:nvSpPr>
          <p:cNvPr id="68" name="Octagon 67"/>
          <p:cNvSpPr/>
          <p:nvPr/>
        </p:nvSpPr>
        <p:spPr>
          <a:xfrm>
            <a:off x="-4404" y="1642364"/>
            <a:ext cx="184632" cy="165359"/>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4</a:t>
            </a:r>
          </a:p>
        </p:txBody>
      </p:sp>
      <p:sp>
        <p:nvSpPr>
          <p:cNvPr id="69" name="Octagon 68"/>
          <p:cNvSpPr/>
          <p:nvPr/>
        </p:nvSpPr>
        <p:spPr>
          <a:xfrm>
            <a:off x="34637" y="101842"/>
            <a:ext cx="184632" cy="165359"/>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5</a:t>
            </a:r>
          </a:p>
        </p:txBody>
      </p:sp>
      <p:sp>
        <p:nvSpPr>
          <p:cNvPr id="70" name="Octagon 69"/>
          <p:cNvSpPr/>
          <p:nvPr/>
        </p:nvSpPr>
        <p:spPr>
          <a:xfrm>
            <a:off x="2388900" y="62380"/>
            <a:ext cx="184632" cy="164614"/>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6</a:t>
            </a:r>
          </a:p>
        </p:txBody>
      </p:sp>
      <p:sp>
        <p:nvSpPr>
          <p:cNvPr id="71" name="Octagon 70"/>
          <p:cNvSpPr/>
          <p:nvPr/>
        </p:nvSpPr>
        <p:spPr>
          <a:xfrm>
            <a:off x="6514472" y="90057"/>
            <a:ext cx="184632" cy="164614"/>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7</a:t>
            </a:r>
          </a:p>
        </p:txBody>
      </p:sp>
      <p:sp>
        <p:nvSpPr>
          <p:cNvPr id="73" name="Octagon 72"/>
          <p:cNvSpPr/>
          <p:nvPr/>
        </p:nvSpPr>
        <p:spPr>
          <a:xfrm>
            <a:off x="8914772" y="212716"/>
            <a:ext cx="184632" cy="165359"/>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8</a:t>
            </a:r>
          </a:p>
        </p:txBody>
      </p:sp>
      <p:sp>
        <p:nvSpPr>
          <p:cNvPr id="74" name="Octagon 73"/>
          <p:cNvSpPr/>
          <p:nvPr/>
        </p:nvSpPr>
        <p:spPr>
          <a:xfrm>
            <a:off x="8882729" y="1836307"/>
            <a:ext cx="184632" cy="164614"/>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9</a:t>
            </a:r>
          </a:p>
        </p:txBody>
      </p:sp>
      <p:sp>
        <p:nvSpPr>
          <p:cNvPr id="75" name="Octagon 74"/>
          <p:cNvSpPr/>
          <p:nvPr/>
        </p:nvSpPr>
        <p:spPr>
          <a:xfrm>
            <a:off x="8670490" y="3601312"/>
            <a:ext cx="398482" cy="196077"/>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10</a:t>
            </a:r>
          </a:p>
        </p:txBody>
      </p:sp>
      <p:sp>
        <p:nvSpPr>
          <p:cNvPr id="76" name="Octagon 75"/>
          <p:cNvSpPr/>
          <p:nvPr/>
        </p:nvSpPr>
        <p:spPr>
          <a:xfrm>
            <a:off x="8708590" y="5026001"/>
            <a:ext cx="398482" cy="196966"/>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11</a:t>
            </a:r>
          </a:p>
        </p:txBody>
      </p:sp>
      <p:sp>
        <p:nvSpPr>
          <p:cNvPr id="77" name="Octagon 76"/>
          <p:cNvSpPr/>
          <p:nvPr/>
        </p:nvSpPr>
        <p:spPr>
          <a:xfrm>
            <a:off x="6293543" y="5246315"/>
            <a:ext cx="399697" cy="196077"/>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1588" algn="ctr" fontAlgn="auto">
              <a:spcBef>
                <a:spcPts val="0"/>
              </a:spcBef>
              <a:spcAft>
                <a:spcPts val="0"/>
              </a:spcAft>
              <a:defRPr/>
            </a:pPr>
            <a:r>
              <a:rPr lang="el-GR" sz="1200" b="1" dirty="0">
                <a:effectLst>
                  <a:outerShdw blurRad="38100" dist="38100" dir="2700000" algn="tl">
                    <a:srgbClr val="000000">
                      <a:alpha val="43137"/>
                    </a:srgbClr>
                  </a:outerShdw>
                </a:effectLst>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2"/>
                                        </p:tgtEl>
                                        <p:attrNameLst>
                                          <p:attrName>style.visibility</p:attrName>
                                        </p:attrNameLst>
                                      </p:cBhvr>
                                      <p:to>
                                        <p:strVal val="visible"/>
                                      </p:to>
                                    </p:set>
                                    <p:animEffect transition="in" filter="fade">
                                      <p:cBhvr>
                                        <p:cTn id="7" dur="500"/>
                                        <p:tgtEl>
                                          <p:spTgt spid="205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20521"/>
                                        </p:tgtEl>
                                        <p:attrNameLst>
                                          <p:attrName>style.visibility</p:attrName>
                                        </p:attrNameLst>
                                      </p:cBhvr>
                                      <p:to>
                                        <p:strVal val="visible"/>
                                      </p:to>
                                    </p:set>
                                    <p:animEffect transition="in" filter="fade">
                                      <p:cBhvr>
                                        <p:cTn id="13" dur="500"/>
                                        <p:tgtEl>
                                          <p:spTgt spid="20521"/>
                                        </p:tgtEl>
                                      </p:cBhvr>
                                    </p:animEffect>
                                  </p:childTnLst>
                                </p:cTn>
                              </p:par>
                              <p:par>
                                <p:cTn id="14" presetID="10" presetClass="entr" presetSubtype="0" fill="hold" nodeType="with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fade">
                                      <p:cBhvr>
                                        <p:cTn id="16" dur="500"/>
                                        <p:tgtEl>
                                          <p:spTgt spid="204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1306"/>
                                        </p:tgtEl>
                                        <p:attrNameLst>
                                          <p:attrName>style.visibility</p:attrName>
                                        </p:attrNameLst>
                                      </p:cBhvr>
                                      <p:to>
                                        <p:strVal val="visible"/>
                                      </p:to>
                                    </p:set>
                                    <p:animEffect transition="in" filter="fade">
                                      <p:cBhvr>
                                        <p:cTn id="59" dur="1000"/>
                                        <p:tgtEl>
                                          <p:spTgt spid="1130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childTnLst>
                                </p:cTn>
                              </p:par>
                              <p:par>
                                <p:cTn id="63" presetID="10" presetClass="entr" presetSubtype="0" fill="hold" nodeType="withEffect">
                                  <p:stCondLst>
                                    <p:cond delay="0"/>
                                  </p:stCondLst>
                                  <p:childTnLst>
                                    <p:set>
                                      <p:cBhvr>
                                        <p:cTn id="64" dur="1" fill="hold">
                                          <p:stCondLst>
                                            <p:cond delay="0"/>
                                          </p:stCondLst>
                                        </p:cTn>
                                        <p:tgtEl>
                                          <p:spTgt spid="11316"/>
                                        </p:tgtEl>
                                        <p:attrNameLst>
                                          <p:attrName>style.visibility</p:attrName>
                                        </p:attrNameLst>
                                      </p:cBhvr>
                                      <p:to>
                                        <p:strVal val="visible"/>
                                      </p:to>
                                    </p:set>
                                    <p:animEffect transition="in" filter="fade">
                                      <p:cBhvr>
                                        <p:cTn id="65" dur="1000"/>
                                        <p:tgtEl>
                                          <p:spTgt spid="113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10" presetClass="entr" presetSubtype="0" fill="hold" nodeType="withEffect">
                                  <p:stCondLst>
                                    <p:cond delay="0"/>
                                  </p:stCondLst>
                                  <p:childTnLst>
                                    <p:set>
                                      <p:cBhvr>
                                        <p:cTn id="70" dur="1" fill="hold">
                                          <p:stCondLst>
                                            <p:cond delay="0"/>
                                          </p:stCondLst>
                                        </p:cTn>
                                        <p:tgtEl>
                                          <p:spTgt spid="11280"/>
                                        </p:tgtEl>
                                        <p:attrNameLst>
                                          <p:attrName>style.visibility</p:attrName>
                                        </p:attrNameLst>
                                      </p:cBhvr>
                                      <p:to>
                                        <p:strVal val="visible"/>
                                      </p:to>
                                    </p:set>
                                    <p:animEffect transition="in" filter="fade">
                                      <p:cBhvr>
                                        <p:cTn id="71" dur="1000"/>
                                        <p:tgtEl>
                                          <p:spTgt spid="1128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childTnLst>
                                </p:cTn>
                              </p:par>
                              <p:par>
                                <p:cTn id="75" presetID="10" presetClass="entr" presetSubtype="0" fill="hold" nodeType="withEffect">
                                  <p:stCondLst>
                                    <p:cond delay="0"/>
                                  </p:stCondLst>
                                  <p:childTnLst>
                                    <p:set>
                                      <p:cBhvr>
                                        <p:cTn id="76" dur="1" fill="hold">
                                          <p:stCondLst>
                                            <p:cond delay="0"/>
                                          </p:stCondLst>
                                        </p:cTn>
                                        <p:tgtEl>
                                          <p:spTgt spid="11295"/>
                                        </p:tgtEl>
                                        <p:attrNameLst>
                                          <p:attrName>style.visibility</p:attrName>
                                        </p:attrNameLst>
                                      </p:cBhvr>
                                      <p:to>
                                        <p:strVal val="visible"/>
                                      </p:to>
                                    </p:set>
                                    <p:animEffect transition="in" filter="fade">
                                      <p:cBhvr>
                                        <p:cTn id="77" dur="1000"/>
                                        <p:tgtEl>
                                          <p:spTgt spid="1129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1000"/>
                                        <p:tgtEl>
                                          <p:spTgt spid="69"/>
                                        </p:tgtEl>
                                      </p:cBhvr>
                                    </p:animEffect>
                                  </p:childTnLst>
                                </p:cTn>
                              </p:par>
                              <p:par>
                                <p:cTn id="81" presetID="10" presetClass="entr" presetSubtype="0" fill="hold" nodeType="withEffect">
                                  <p:stCondLst>
                                    <p:cond delay="0"/>
                                  </p:stCondLst>
                                  <p:childTnLst>
                                    <p:set>
                                      <p:cBhvr>
                                        <p:cTn id="82" dur="1" fill="hold">
                                          <p:stCondLst>
                                            <p:cond delay="0"/>
                                          </p:stCondLst>
                                        </p:cTn>
                                        <p:tgtEl>
                                          <p:spTgt spid="11285"/>
                                        </p:tgtEl>
                                        <p:attrNameLst>
                                          <p:attrName>style.visibility</p:attrName>
                                        </p:attrNameLst>
                                      </p:cBhvr>
                                      <p:to>
                                        <p:strVal val="visible"/>
                                      </p:to>
                                    </p:set>
                                    <p:animEffect transition="in" filter="fade">
                                      <p:cBhvr>
                                        <p:cTn id="83" dur="1000"/>
                                        <p:tgtEl>
                                          <p:spTgt spid="1128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509"/>
                                        </p:tgtEl>
                                        <p:attrNameLst>
                                          <p:attrName>style.visibility</p:attrName>
                                        </p:attrNameLst>
                                      </p:cBhvr>
                                      <p:to>
                                        <p:strVal val="visible"/>
                                      </p:to>
                                    </p:set>
                                    <p:animEffect transition="in" filter="fade">
                                      <p:cBhvr>
                                        <p:cTn id="89" dur="1000"/>
                                        <p:tgtEl>
                                          <p:spTgt spid="2050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520"/>
                                        </p:tgtEl>
                                        <p:attrNameLst>
                                          <p:attrName>style.visibility</p:attrName>
                                        </p:attrNameLst>
                                      </p:cBhvr>
                                      <p:to>
                                        <p:strVal val="visible"/>
                                      </p:to>
                                    </p:set>
                                    <p:animEffect transition="in" filter="fade">
                                      <p:cBhvr>
                                        <p:cTn id="92" dur="1000"/>
                                        <p:tgtEl>
                                          <p:spTgt spid="205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484"/>
                                        </p:tgtEl>
                                        <p:attrNameLst>
                                          <p:attrName>style.visibility</p:attrName>
                                        </p:attrNameLst>
                                      </p:cBhvr>
                                      <p:to>
                                        <p:strVal val="visible"/>
                                      </p:to>
                                    </p:set>
                                    <p:animEffect transition="in" filter="fade">
                                      <p:cBhvr>
                                        <p:cTn id="95" dur="1000"/>
                                        <p:tgtEl>
                                          <p:spTgt spid="2048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0498"/>
                                        </p:tgtEl>
                                        <p:attrNameLst>
                                          <p:attrName>style.visibility</p:attrName>
                                        </p:attrNameLst>
                                      </p:cBhvr>
                                      <p:to>
                                        <p:strVal val="visible"/>
                                      </p:to>
                                    </p:set>
                                    <p:animEffect transition="in" filter="fade">
                                      <p:cBhvr>
                                        <p:cTn id="98" dur="1000"/>
                                        <p:tgtEl>
                                          <p:spTgt spid="2049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488"/>
                                        </p:tgtEl>
                                        <p:attrNameLst>
                                          <p:attrName>style.visibility</p:attrName>
                                        </p:attrNameLst>
                                      </p:cBhvr>
                                      <p:to>
                                        <p:strVal val="visible"/>
                                      </p:to>
                                    </p:set>
                                    <p:animEffect transition="in" filter="fade">
                                      <p:cBhvr>
                                        <p:cTn id="101" dur="1000"/>
                                        <p:tgtEl>
                                          <p:spTgt spid="2048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503"/>
                                        </p:tgtEl>
                                        <p:attrNameLst>
                                          <p:attrName>style.visibility</p:attrName>
                                        </p:attrNameLst>
                                      </p:cBhvr>
                                      <p:to>
                                        <p:strVal val="visible"/>
                                      </p:to>
                                    </p:set>
                                    <p:animEffect transition="in" filter="fade">
                                      <p:cBhvr>
                                        <p:cTn id="104" dur="1000"/>
                                        <p:tgtEl>
                                          <p:spTgt spid="2050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000"/>
                                        <p:tgtEl>
                                          <p:spTgt spid="71"/>
                                        </p:tgtEl>
                                      </p:cBhvr>
                                    </p:animEffect>
                                  </p:childTnLst>
                                </p:cTn>
                              </p:par>
                              <p:par>
                                <p:cTn id="108" presetID="10" presetClass="entr" presetSubtype="0" fill="hold" nodeType="withEffect">
                                  <p:stCondLst>
                                    <p:cond delay="0"/>
                                  </p:stCondLst>
                                  <p:childTnLst>
                                    <p:set>
                                      <p:cBhvr>
                                        <p:cTn id="109" dur="1" fill="hold">
                                          <p:stCondLst>
                                            <p:cond delay="0"/>
                                          </p:stCondLst>
                                        </p:cTn>
                                        <p:tgtEl>
                                          <p:spTgt spid="11300"/>
                                        </p:tgtEl>
                                        <p:attrNameLst>
                                          <p:attrName>style.visibility</p:attrName>
                                        </p:attrNameLst>
                                      </p:cBhvr>
                                      <p:to>
                                        <p:strVal val="visible"/>
                                      </p:to>
                                    </p:set>
                                    <p:animEffect transition="in" filter="fade">
                                      <p:cBhvr>
                                        <p:cTn id="110" dur="1000"/>
                                        <p:tgtEl>
                                          <p:spTgt spid="1130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fade">
                                      <p:cBhvr>
                                        <p:cTn id="113" dur="1000"/>
                                        <p:tgtEl>
                                          <p:spTgt spid="73"/>
                                        </p:tgtEl>
                                      </p:cBhvr>
                                    </p:animEffect>
                                  </p:childTnLst>
                                </p:cTn>
                              </p:par>
                              <p:par>
                                <p:cTn id="114" presetID="10" presetClass="entr" presetSubtype="0" fill="hold" nodeType="withEffect">
                                  <p:stCondLst>
                                    <p:cond delay="0"/>
                                  </p:stCondLst>
                                  <p:childTnLst>
                                    <p:set>
                                      <p:cBhvr>
                                        <p:cTn id="115" dur="1" fill="hold">
                                          <p:stCondLst>
                                            <p:cond delay="0"/>
                                          </p:stCondLst>
                                        </p:cTn>
                                        <p:tgtEl>
                                          <p:spTgt spid="11309"/>
                                        </p:tgtEl>
                                        <p:attrNameLst>
                                          <p:attrName>style.visibility</p:attrName>
                                        </p:attrNameLst>
                                      </p:cBhvr>
                                      <p:to>
                                        <p:strVal val="visible"/>
                                      </p:to>
                                    </p:set>
                                    <p:animEffect transition="in" filter="fade">
                                      <p:cBhvr>
                                        <p:cTn id="116" dur="1000"/>
                                        <p:tgtEl>
                                          <p:spTgt spid="1130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512"/>
                                        </p:tgtEl>
                                        <p:attrNameLst>
                                          <p:attrName>style.visibility</p:attrName>
                                        </p:attrNameLst>
                                      </p:cBhvr>
                                      <p:to>
                                        <p:strVal val="visible"/>
                                      </p:to>
                                    </p:set>
                                    <p:animEffect transition="in" filter="fade">
                                      <p:cBhvr>
                                        <p:cTn id="119" dur="1000"/>
                                        <p:tgtEl>
                                          <p:spTgt spid="2051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fade">
                                      <p:cBhvr>
                                        <p:cTn id="122" dur="1000"/>
                                        <p:tgtEl>
                                          <p:spTgt spid="7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0495"/>
                                        </p:tgtEl>
                                        <p:attrNameLst>
                                          <p:attrName>style.visibility</p:attrName>
                                        </p:attrNameLst>
                                      </p:cBhvr>
                                      <p:to>
                                        <p:strVal val="visible"/>
                                      </p:to>
                                    </p:set>
                                    <p:animEffect transition="in" filter="fade">
                                      <p:cBhvr>
                                        <p:cTn id="125" dur="1000"/>
                                        <p:tgtEl>
                                          <p:spTgt spid="20495"/>
                                        </p:tgtEl>
                                      </p:cBhvr>
                                    </p:animEffect>
                                  </p:childTnLst>
                                </p:cTn>
                              </p:par>
                              <p:par>
                                <p:cTn id="126" presetID="10" presetClass="entr" presetSubtype="0" fill="hold" nodeType="withEffect">
                                  <p:stCondLst>
                                    <p:cond delay="0"/>
                                  </p:stCondLst>
                                  <p:childTnLst>
                                    <p:set>
                                      <p:cBhvr>
                                        <p:cTn id="127" dur="1" fill="hold">
                                          <p:stCondLst>
                                            <p:cond delay="0"/>
                                          </p:stCondLst>
                                        </p:cTn>
                                        <p:tgtEl>
                                          <p:spTgt spid="11291"/>
                                        </p:tgtEl>
                                        <p:attrNameLst>
                                          <p:attrName>style.visibility</p:attrName>
                                        </p:attrNameLst>
                                      </p:cBhvr>
                                      <p:to>
                                        <p:strVal val="visible"/>
                                      </p:to>
                                    </p:set>
                                    <p:animEffect transition="in" filter="fade">
                                      <p:cBhvr>
                                        <p:cTn id="128" dur="1000"/>
                                        <p:tgtEl>
                                          <p:spTgt spid="1129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fade">
                                      <p:cBhvr>
                                        <p:cTn id="131" dur="1000"/>
                                        <p:tgtEl>
                                          <p:spTgt spid="7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0507"/>
                                        </p:tgtEl>
                                        <p:attrNameLst>
                                          <p:attrName>style.visibility</p:attrName>
                                        </p:attrNameLst>
                                      </p:cBhvr>
                                      <p:to>
                                        <p:strVal val="visible"/>
                                      </p:to>
                                    </p:set>
                                    <p:animEffect transition="in" filter="fade">
                                      <p:cBhvr>
                                        <p:cTn id="134" dur="1000"/>
                                        <p:tgtEl>
                                          <p:spTgt spid="2050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1000"/>
                                        <p:tgtEl>
                                          <p:spTgt spid="6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0491"/>
                                        </p:tgtEl>
                                        <p:attrNameLst>
                                          <p:attrName>style.visibility</p:attrName>
                                        </p:attrNameLst>
                                      </p:cBhvr>
                                      <p:to>
                                        <p:strVal val="visible"/>
                                      </p:to>
                                    </p:set>
                                    <p:animEffect transition="in" filter="fade">
                                      <p:cBhvr>
                                        <p:cTn id="140" dur="1000"/>
                                        <p:tgtEl>
                                          <p:spTgt spid="20491"/>
                                        </p:tgtEl>
                                      </p:cBhvr>
                                    </p:animEffect>
                                  </p:childTnLst>
                                </p:cTn>
                              </p:par>
                              <p:par>
                                <p:cTn id="141" presetID="10" presetClass="entr" presetSubtype="0" fill="hold" nodeType="withEffect">
                                  <p:stCondLst>
                                    <p:cond delay="0"/>
                                  </p:stCondLst>
                                  <p:childTnLst>
                                    <p:set>
                                      <p:cBhvr>
                                        <p:cTn id="142" dur="1" fill="hold">
                                          <p:stCondLst>
                                            <p:cond delay="0"/>
                                          </p:stCondLst>
                                        </p:cTn>
                                        <p:tgtEl>
                                          <p:spTgt spid="11287"/>
                                        </p:tgtEl>
                                        <p:attrNameLst>
                                          <p:attrName>style.visibility</p:attrName>
                                        </p:attrNameLst>
                                      </p:cBhvr>
                                      <p:to>
                                        <p:strVal val="visible"/>
                                      </p:to>
                                    </p:set>
                                    <p:animEffect transition="in" filter="fade">
                                      <p:cBhvr>
                                        <p:cTn id="143" dur="1000"/>
                                        <p:tgtEl>
                                          <p:spTgt spid="1128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fade">
                                      <p:cBhvr>
                                        <p:cTn id="146" dur="1000"/>
                                        <p:tgtEl>
                                          <p:spTgt spid="76"/>
                                        </p:tgtEl>
                                      </p:cBhvr>
                                    </p:animEffect>
                                  </p:childTnLst>
                                </p:cTn>
                              </p:par>
                              <p:par>
                                <p:cTn id="147" presetID="10" presetClass="entr" presetSubtype="0" fill="hold" nodeType="withEffect">
                                  <p:stCondLst>
                                    <p:cond delay="0"/>
                                  </p:stCondLst>
                                  <p:childTnLst>
                                    <p:set>
                                      <p:cBhvr>
                                        <p:cTn id="148" dur="1" fill="hold">
                                          <p:stCondLst>
                                            <p:cond delay="0"/>
                                          </p:stCondLst>
                                        </p:cTn>
                                        <p:tgtEl>
                                          <p:spTgt spid="11314"/>
                                        </p:tgtEl>
                                        <p:attrNameLst>
                                          <p:attrName>style.visibility</p:attrName>
                                        </p:attrNameLst>
                                      </p:cBhvr>
                                      <p:to>
                                        <p:strVal val="visible"/>
                                      </p:to>
                                    </p:set>
                                    <p:animEffect transition="in" filter="fade">
                                      <p:cBhvr>
                                        <p:cTn id="149" dur="1000"/>
                                        <p:tgtEl>
                                          <p:spTgt spid="113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0517"/>
                                        </p:tgtEl>
                                        <p:attrNameLst>
                                          <p:attrName>style.visibility</p:attrName>
                                        </p:attrNameLst>
                                      </p:cBhvr>
                                      <p:to>
                                        <p:strVal val="visible"/>
                                      </p:to>
                                    </p:set>
                                    <p:animEffect transition="in" filter="fade">
                                      <p:cBhvr>
                                        <p:cTn id="152" dur="1000"/>
                                        <p:tgtEl>
                                          <p:spTgt spid="20517"/>
                                        </p:tgtEl>
                                      </p:cBhvr>
                                    </p:animEffect>
                                  </p:childTnLst>
                                </p:cTn>
                              </p:par>
                              <p:par>
                                <p:cTn id="153" presetID="10" presetClass="entr" presetSubtype="0" fill="hold" nodeType="withEffect">
                                  <p:stCondLst>
                                    <p:cond delay="0"/>
                                  </p:stCondLst>
                                  <p:childTnLst>
                                    <p:set>
                                      <p:cBhvr>
                                        <p:cTn id="154" dur="1" fill="hold">
                                          <p:stCondLst>
                                            <p:cond delay="0"/>
                                          </p:stCondLst>
                                        </p:cTn>
                                        <p:tgtEl>
                                          <p:spTgt spid="11289"/>
                                        </p:tgtEl>
                                        <p:attrNameLst>
                                          <p:attrName>style.visibility</p:attrName>
                                        </p:attrNameLst>
                                      </p:cBhvr>
                                      <p:to>
                                        <p:strVal val="visible"/>
                                      </p:to>
                                    </p:set>
                                    <p:animEffect transition="in" filter="fade">
                                      <p:cBhvr>
                                        <p:cTn id="155" dur="1000"/>
                                        <p:tgtEl>
                                          <p:spTgt spid="11289"/>
                                        </p:tgtEl>
                                      </p:cBhvr>
                                    </p:animEffect>
                                  </p:childTnLst>
                                </p:cTn>
                              </p:par>
                              <p:par>
                                <p:cTn id="156" presetID="10" presetClass="entr" presetSubtype="0" fill="hold" nodeType="withEffect">
                                  <p:stCondLst>
                                    <p:cond delay="0"/>
                                  </p:stCondLst>
                                  <p:childTnLst>
                                    <p:set>
                                      <p:cBhvr>
                                        <p:cTn id="157" dur="1" fill="hold">
                                          <p:stCondLst>
                                            <p:cond delay="0"/>
                                          </p:stCondLst>
                                        </p:cTn>
                                        <p:tgtEl>
                                          <p:spTgt spid="11297"/>
                                        </p:tgtEl>
                                        <p:attrNameLst>
                                          <p:attrName>style.visibility</p:attrName>
                                        </p:attrNameLst>
                                      </p:cBhvr>
                                      <p:to>
                                        <p:strVal val="visible"/>
                                      </p:to>
                                    </p:set>
                                    <p:animEffect transition="in" filter="fade">
                                      <p:cBhvr>
                                        <p:cTn id="158" dur="1000"/>
                                        <p:tgtEl>
                                          <p:spTgt spid="1129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1000"/>
                                        <p:tgtEl>
                                          <p:spTgt spid="7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0500"/>
                                        </p:tgtEl>
                                        <p:attrNameLst>
                                          <p:attrName>style.visibility</p:attrName>
                                        </p:attrNameLst>
                                      </p:cBhvr>
                                      <p:to>
                                        <p:strVal val="visible"/>
                                      </p:to>
                                    </p:set>
                                    <p:animEffect transition="in" filter="fade">
                                      <p:cBhvr>
                                        <p:cTn id="164" dur="10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8" grpId="0"/>
      <p:bldP spid="20491" grpId="0"/>
      <p:bldP spid="20495" grpId="0"/>
      <p:bldP spid="20498" grpId="0"/>
      <p:bldP spid="20500" grpId="0"/>
      <p:bldP spid="20503" grpId="0"/>
      <p:bldP spid="20507" grpId="0"/>
      <p:bldP spid="20509" grpId="0"/>
      <p:bldP spid="20512" grpId="0"/>
      <p:bldP spid="20517" grpId="0"/>
      <p:bldP spid="20520" grpId="0"/>
      <p:bldP spid="20522" grpId="0"/>
      <p:bldP spid="45"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5" grpId="0" animBg="1"/>
      <p:bldP spid="66"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23813"/>
            <a:ext cx="9648825" cy="7197726"/>
          </a:xfrm>
        </p:spPr>
      </p:pic>
      <p:sp>
        <p:nvSpPr>
          <p:cNvPr id="9" name="Oval Callout 8"/>
          <p:cNvSpPr/>
          <p:nvPr/>
        </p:nvSpPr>
        <p:spPr>
          <a:xfrm>
            <a:off x="3059113" y="4149725"/>
            <a:ext cx="2305050" cy="863600"/>
          </a:xfrm>
          <a:prstGeom prst="wedgeEllipseCallout">
            <a:avLst>
              <a:gd name="adj1" fmla="val -3052"/>
              <a:gd name="adj2" fmla="val -87708"/>
            </a:avLst>
          </a:prstGeom>
          <a:solidFill>
            <a:schemeClr val="bg1">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effectLst>
                  <a:outerShdw blurRad="38100" dist="38100" dir="2700000" algn="tl">
                    <a:srgbClr val="000000">
                      <a:alpha val="43137"/>
                    </a:srgbClr>
                  </a:outerShdw>
                </a:effectLst>
              </a:rPr>
              <a:t>Σας ευχαριστώ πολύ!</a:t>
            </a:r>
          </a:p>
        </p:txBody>
      </p:sp>
      <p:sp>
        <p:nvSpPr>
          <p:cNvPr id="10" name="Oval Callout 9"/>
          <p:cNvSpPr/>
          <p:nvPr/>
        </p:nvSpPr>
        <p:spPr>
          <a:xfrm>
            <a:off x="3705225" y="1052513"/>
            <a:ext cx="2789238" cy="1296987"/>
          </a:xfrm>
          <a:prstGeom prst="wedgeEllipseCallout">
            <a:avLst>
              <a:gd name="adj1" fmla="val 50757"/>
              <a:gd name="adj2" fmla="val 43979"/>
            </a:avLst>
          </a:prstGeom>
          <a:solidFill>
            <a:srgbClr val="C0C0C0">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effectLst>
                  <a:outerShdw blurRad="38100" dist="38100" dir="2700000" algn="tl">
                    <a:srgbClr val="000000">
                      <a:alpha val="43137"/>
                    </a:srgbClr>
                  </a:outerShdw>
                </a:effectLst>
              </a:rPr>
              <a:t>Έτσι μελετάμε, κατανοούμε και προστατεύουμε το περιβάλλον!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738188"/>
          </a:xfrm>
          <a:prstGeom prst="rect">
            <a:avLst/>
          </a:prstGeom>
          <a:noFill/>
        </p:spPr>
        <p:txBody>
          <a:bodyPr>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Ποιος είναι ωκεανογράφος;</a:t>
            </a:r>
          </a:p>
        </p:txBody>
      </p:sp>
      <p:grpSp>
        <p:nvGrpSpPr>
          <p:cNvPr id="2051" name="Group 18"/>
          <p:cNvGrpSpPr>
            <a:grpSpLocks/>
          </p:cNvGrpSpPr>
          <p:nvPr/>
        </p:nvGrpSpPr>
        <p:grpSpPr bwMode="auto">
          <a:xfrm>
            <a:off x="250825" y="1201738"/>
            <a:ext cx="8770938" cy="5133975"/>
            <a:chOff x="250825" y="1201738"/>
            <a:chExt cx="8770938" cy="5134461"/>
          </a:xfrm>
        </p:grpSpPr>
        <p:pic>
          <p:nvPicPr>
            <p:cNvPr id="3082" name="Εικόνα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3933825"/>
              <a:ext cx="324167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Εικόνα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875" y="1201738"/>
              <a:ext cx="41195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Εικόνα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13438" y="3875088"/>
              <a:ext cx="31083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Εικόνα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8653" y="2951649"/>
              <a:ext cx="23082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Εικόνα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48363" y="1354138"/>
              <a:ext cx="28241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Εικόνα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78325" y="4454525"/>
            <a:ext cx="984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67625" y="4986338"/>
            <a:ext cx="984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Εικόνα 1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63713" y="5000625"/>
            <a:ext cx="984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Εικόνα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9813" y="2463800"/>
            <a:ext cx="9826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12"/>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76375" y="2339975"/>
            <a:ext cx="9826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mertgokalp.com/wp-content/uploads/2012/06/DSC_305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641578">
            <a:off x="6978650" y="-65088"/>
            <a:ext cx="2363788" cy="13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27825" y="706438"/>
            <a:ext cx="23749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 name="TextBox 3"/>
          <p:cNvSpPr txBox="1"/>
          <p:nvPr/>
        </p:nvSpPr>
        <p:spPr>
          <a:xfrm>
            <a:off x="0" y="0"/>
            <a:ext cx="9144000" cy="738188"/>
          </a:xfrm>
          <a:prstGeom prst="rect">
            <a:avLst/>
          </a:prstGeom>
          <a:noFill/>
        </p:spPr>
        <p:txBody>
          <a:bodyPr>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Πού και πώς δουλεύει;</a:t>
            </a:r>
          </a:p>
        </p:txBody>
      </p:sp>
      <p:pic>
        <p:nvPicPr>
          <p:cNvPr id="6" name="Picture 1029" descr="Theti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4925" y="620713"/>
            <a:ext cx="2838450" cy="1998662"/>
          </a:xfrm>
          <a:extLst>
            <a:ext uri="{91240B29-F687-4F45-9708-019B960494DF}">
              <a14:hiddenLine xmlns:a14="http://schemas.microsoft.com/office/drawing/2010/main" w="25400">
                <a:solidFill>
                  <a:srgbClr val="000000"/>
                </a:solidFill>
                <a:miter lim="800000"/>
                <a:headEnd/>
                <a:tailEnd/>
              </a14:hiddenLine>
            </a:ext>
          </a:extLst>
        </p:spPr>
      </p:pic>
      <p:pic>
        <p:nvPicPr>
          <p:cNvPr id="8" name="Picture 2" descr="C:\Users\Aigli\Desktop\plankton_n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138" y="2624138"/>
            <a:ext cx="293846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s://encrypted-tbn1.gstatic.com/images?q=tbn:ANd9GcRVxlW8RoI83vSPPCjedBjZEGQTufZqZGlhFQ0qaWQmS9qTE4u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32163" y="2133600"/>
            <a:ext cx="3471862"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0" name="Picture 9" descr="FXCD00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7825" y="4318000"/>
            <a:ext cx="23749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TextBox 1"/>
          <p:cNvSpPr txBox="1"/>
          <p:nvPr/>
        </p:nvSpPr>
        <p:spPr>
          <a:xfrm>
            <a:off x="1273175" y="1898650"/>
            <a:ext cx="938213" cy="368300"/>
          </a:xfrm>
          <a:prstGeom prst="rect">
            <a:avLst/>
          </a:prstGeom>
          <a:noFill/>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ROV</a:t>
            </a:r>
          </a:p>
        </p:txBody>
      </p:sp>
      <p:sp>
        <p:nvSpPr>
          <p:cNvPr id="13" name="TextBox 12"/>
          <p:cNvSpPr txBox="1"/>
          <p:nvPr/>
        </p:nvSpPr>
        <p:spPr>
          <a:xfrm>
            <a:off x="3133725" y="4178300"/>
            <a:ext cx="3476625" cy="369888"/>
          </a:xfrm>
          <a:prstGeom prst="rect">
            <a:avLst/>
          </a:prstGeom>
          <a:noFill/>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ΩΚΕΑΝΟΓΡΑΦΙΚΟ ΣΚΑΦΟΣ</a:t>
            </a:r>
          </a:p>
        </p:txBody>
      </p:sp>
      <p:sp>
        <p:nvSpPr>
          <p:cNvPr id="15" name="TextBox 14"/>
          <p:cNvSpPr txBox="1"/>
          <p:nvPr/>
        </p:nvSpPr>
        <p:spPr>
          <a:xfrm>
            <a:off x="7596188" y="6453188"/>
            <a:ext cx="1379537" cy="369887"/>
          </a:xfrm>
          <a:prstGeom prst="rect">
            <a:avLst/>
          </a:prstGeom>
          <a:noFill/>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ΡΟΖΕΤΑ</a:t>
            </a:r>
          </a:p>
        </p:txBody>
      </p:sp>
      <p:sp>
        <p:nvSpPr>
          <p:cNvPr id="16" name="TextBox 15"/>
          <p:cNvSpPr txBox="1"/>
          <p:nvPr/>
        </p:nvSpPr>
        <p:spPr>
          <a:xfrm>
            <a:off x="6804025" y="2614613"/>
            <a:ext cx="2400300" cy="368300"/>
          </a:xfrm>
          <a:prstGeom prst="rect">
            <a:avLst/>
          </a:prstGeom>
          <a:noFill/>
        </p:spPr>
        <p:txBody>
          <a:bodyPr>
            <a:spAutoFit/>
          </a:bodyPr>
          <a:lstStyle/>
          <a:p>
            <a:pPr algn="ctr" fontAlgn="auto">
              <a:spcBef>
                <a:spcPts val="0"/>
              </a:spcBef>
              <a:spcAft>
                <a:spcPts val="0"/>
              </a:spcAft>
              <a:defRPr/>
            </a:pPr>
            <a:r>
              <a:rPr lang="en-US" b="1" dirty="0">
                <a:solidFill>
                  <a:schemeClr val="bg1"/>
                </a:solidFill>
                <a:effectLst>
                  <a:outerShdw blurRad="38100" dist="38100" dir="2700000" algn="tl">
                    <a:srgbClr val="000000">
                      <a:alpha val="43137"/>
                    </a:srgbClr>
                  </a:outerShdw>
                </a:effectLst>
                <a:latin typeface="+mn-lt"/>
                <a:cs typeface="+mn-cs"/>
              </a:rPr>
              <a:t>BUOY</a:t>
            </a:r>
            <a:endParaRPr lang="el-GR" b="1" dirty="0">
              <a:solidFill>
                <a:schemeClr val="bg1"/>
              </a:solidFill>
              <a:effectLst>
                <a:outerShdw blurRad="38100" dist="38100" dir="2700000" algn="tl">
                  <a:srgbClr val="000000">
                    <a:alpha val="43137"/>
                  </a:srgbClr>
                </a:outerShdw>
              </a:effectLst>
              <a:latin typeface="+mn-lt"/>
              <a:cs typeface="+mn-cs"/>
            </a:endParaRPr>
          </a:p>
        </p:txBody>
      </p:sp>
      <p:sp>
        <p:nvSpPr>
          <p:cNvPr id="17" name="TextBox 16"/>
          <p:cNvSpPr txBox="1"/>
          <p:nvPr/>
        </p:nvSpPr>
        <p:spPr>
          <a:xfrm>
            <a:off x="274911" y="3856038"/>
            <a:ext cx="2928937" cy="369332"/>
          </a:xfrm>
          <a:prstGeom prst="rect">
            <a:avLst/>
          </a:prstGeom>
          <a:noFill/>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ΔΙΧΤΥ ΣΥΛΛΟΓΗΣ </a:t>
            </a:r>
            <a:r>
              <a:rPr lang="el-GR" b="1" dirty="0" smtClean="0">
                <a:solidFill>
                  <a:schemeClr val="bg1"/>
                </a:solidFill>
                <a:effectLst>
                  <a:outerShdw blurRad="38100" dist="38100" dir="2700000" algn="tl">
                    <a:srgbClr val="000000">
                      <a:alpha val="43137"/>
                    </a:srgbClr>
                  </a:outerShdw>
                </a:effectLst>
                <a:latin typeface="+mn-lt"/>
                <a:cs typeface="+mn-cs"/>
              </a:rPr>
              <a:t>ΠΛΑΓΚΤΟΝ</a:t>
            </a:r>
            <a:endParaRPr lang="el-GR" b="1" dirty="0">
              <a:solidFill>
                <a:schemeClr val="bg1"/>
              </a:solidFill>
              <a:effectLst>
                <a:outerShdw blurRad="38100" dist="38100" dir="2700000" algn="tl">
                  <a:srgbClr val="000000">
                    <a:alpha val="43137"/>
                  </a:srgbClr>
                </a:outerShdw>
              </a:effectLst>
              <a:latin typeface="+mn-lt"/>
              <a:cs typeface="+mn-cs"/>
            </a:endParaRPr>
          </a:p>
        </p:txBody>
      </p:sp>
      <p:pic>
        <p:nvPicPr>
          <p:cNvPr id="3089" name="Picture 17" descr="C:\Users\ocean2\Desktop\gia mare\grab_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988" y="4591050"/>
            <a:ext cx="33115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7950" y="5084763"/>
            <a:ext cx="1265238" cy="369887"/>
          </a:xfrm>
          <a:prstGeom prst="rect">
            <a:avLst/>
          </a:prstGeom>
          <a:noFill/>
        </p:spPr>
        <p:txBody>
          <a:bodyPr>
            <a:spAutoFit/>
          </a:bodyPr>
          <a:lstStyle/>
          <a:p>
            <a:pPr algn="ctr"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latin typeface="+mn-lt"/>
                <a:cs typeface="+mn-cs"/>
              </a:rPr>
              <a:t>ΔΡΑΓΑ</a:t>
            </a:r>
          </a:p>
        </p:txBody>
      </p:sp>
      <p:pic>
        <p:nvPicPr>
          <p:cNvPr id="18" name="Picture 2" descr="http://www.mertgokalp.com/wp-content/uploads/2012/06/DSC_305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194875">
            <a:off x="4278313" y="5243513"/>
            <a:ext cx="23637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8"/>
          <p:cNvGrpSpPr>
            <a:grpSpLocks/>
          </p:cNvGrpSpPr>
          <p:nvPr/>
        </p:nvGrpSpPr>
        <p:grpSpPr bwMode="auto">
          <a:xfrm>
            <a:off x="3779912" y="4857956"/>
            <a:ext cx="1974049" cy="587268"/>
            <a:chOff x="6010524" y="4423872"/>
            <a:chExt cx="2645607" cy="788570"/>
          </a:xfrm>
          <a:solidFill>
            <a:schemeClr val="bg1">
              <a:alpha val="50196"/>
            </a:schemeClr>
          </a:solidFill>
        </p:grpSpPr>
        <p:sp>
          <p:nvSpPr>
            <p:cNvPr id="20" name="Oval Callout 19"/>
            <p:cNvSpPr/>
            <p:nvPr/>
          </p:nvSpPr>
          <p:spPr>
            <a:xfrm>
              <a:off x="6036658" y="4423872"/>
              <a:ext cx="2412615" cy="788570"/>
            </a:xfrm>
            <a:prstGeom prst="wedgeEllipseCallout">
              <a:avLst>
                <a:gd name="adj1" fmla="val 27338"/>
                <a:gd name="adj2" fmla="val 8844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1" name="TextBox 20"/>
            <p:cNvSpPr txBox="1">
              <a:spLocks noChangeArrowheads="1"/>
            </p:cNvSpPr>
            <p:nvPr/>
          </p:nvSpPr>
          <p:spPr bwMode="auto">
            <a:xfrm>
              <a:off x="6010524" y="4599711"/>
              <a:ext cx="2645607" cy="369544"/>
            </a:xfrm>
            <a:prstGeom prst="rect">
              <a:avLst/>
            </a:prstGeom>
            <a:noFill/>
            <a:ln w="9525">
              <a:noFill/>
              <a:miter lim="800000"/>
              <a:headEnd/>
              <a:tailEnd/>
            </a:ln>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Στη θάλασσα…</a:t>
              </a:r>
              <a:endParaRPr lang="el-GR" dirty="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089"/>
                                        </p:tgtEl>
                                        <p:attrNameLst>
                                          <p:attrName>style.visibility</p:attrName>
                                        </p:attrNameLst>
                                      </p:cBhvr>
                                      <p:to>
                                        <p:strVal val="visible"/>
                                      </p:to>
                                    </p:set>
                                    <p:animEffect transition="in" filter="fade">
                                      <p:cBhvr>
                                        <p:cTn id="19" dur="500"/>
                                        <p:tgtEl>
                                          <p:spTgt spid="308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6" grpId="0"/>
      <p:bldP spid="1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grpSp>
        <p:nvGrpSpPr>
          <p:cNvPr id="4101" name="Group 9"/>
          <p:cNvGrpSpPr>
            <a:grpSpLocks/>
          </p:cNvGrpSpPr>
          <p:nvPr/>
        </p:nvGrpSpPr>
        <p:grpSpPr bwMode="auto">
          <a:xfrm>
            <a:off x="66675" y="609600"/>
            <a:ext cx="8969375" cy="6132513"/>
            <a:chOff x="55111" y="1137096"/>
            <a:chExt cx="8969978" cy="6131810"/>
          </a:xfrm>
        </p:grpSpPr>
        <p:pic>
          <p:nvPicPr>
            <p:cNvPr id="5133" name="Picture 8" descr="G:\photos\filoi\2012@saronikos_aegaio\IMG_244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11" y="1137096"/>
              <a:ext cx="4355978" cy="309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 descr="G:\κρητη 2013\253_1605\IMG_32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0095" y="4882820"/>
              <a:ext cx="4314994" cy="238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2" name="Picture 3" descr="C:\Users\Aigli\Desktop\salish sea expedition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0413" y="381000"/>
            <a:ext cx="199866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500" y="3860800"/>
            <a:ext cx="20843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 descr="C:\Users\ocean5\Downloads\benthos_2_20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33613" y="4573588"/>
            <a:ext cx="24098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0" y="0"/>
            <a:ext cx="9144000" cy="738188"/>
          </a:xfrm>
          <a:prstGeom prst="rect">
            <a:avLst/>
          </a:prstGeom>
          <a:noFill/>
        </p:spPr>
        <p:txBody>
          <a:bodyPr>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Πού και πώς δουλεύει;</a:t>
            </a:r>
          </a:p>
        </p:txBody>
      </p:sp>
      <p:pic>
        <p:nvPicPr>
          <p:cNvPr id="4"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35475" y="609600"/>
            <a:ext cx="25114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mertgokalp.com/wp-content/uploads/2012/06/DSC_305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809060">
            <a:off x="6715125" y="2598738"/>
            <a:ext cx="236378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8"/>
          <p:cNvGrpSpPr>
            <a:grpSpLocks/>
          </p:cNvGrpSpPr>
          <p:nvPr/>
        </p:nvGrpSpPr>
        <p:grpSpPr bwMode="auto">
          <a:xfrm>
            <a:off x="6516216" y="3734757"/>
            <a:ext cx="2209077" cy="587268"/>
            <a:chOff x="15813828" y="3823921"/>
            <a:chExt cx="2645607" cy="788570"/>
          </a:xfrm>
          <a:solidFill>
            <a:schemeClr val="bg1">
              <a:alpha val="50196"/>
            </a:schemeClr>
          </a:solidFill>
        </p:grpSpPr>
        <p:sp>
          <p:nvSpPr>
            <p:cNvPr id="16" name="Oval Callout 15"/>
            <p:cNvSpPr/>
            <p:nvPr/>
          </p:nvSpPr>
          <p:spPr>
            <a:xfrm>
              <a:off x="15900065" y="3823921"/>
              <a:ext cx="2412615" cy="788570"/>
            </a:xfrm>
            <a:prstGeom prst="wedgeEllipseCallout">
              <a:avLst>
                <a:gd name="adj1" fmla="val 18220"/>
                <a:gd name="adj2" fmla="val -82283"/>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TextBox 16"/>
            <p:cNvSpPr txBox="1">
              <a:spLocks noChangeArrowheads="1"/>
            </p:cNvSpPr>
            <p:nvPr/>
          </p:nvSpPr>
          <p:spPr bwMode="auto">
            <a:xfrm>
              <a:off x="15813828" y="3970241"/>
              <a:ext cx="2645607" cy="495931"/>
            </a:xfrm>
            <a:prstGeom prst="rect">
              <a:avLst/>
            </a:prstGeom>
            <a:noFill/>
            <a:ln w="9525">
              <a:noFill/>
              <a:miter lim="800000"/>
              <a:headEnd/>
              <a:tailEnd/>
            </a:ln>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Στο εργαστήριο…</a:t>
              </a:r>
              <a:endParaRPr lang="el-GR" dirty="0">
                <a:latin typeface="+mn-lt"/>
                <a:cs typeface="+mn-cs"/>
              </a:endParaRPr>
            </a:p>
          </p:txBody>
        </p:sp>
      </p:grpSp>
      <p:sp>
        <p:nvSpPr>
          <p:cNvPr id="2" name="Content Placeholder 1"/>
          <p:cNvSpPr>
            <a:spLocks noGrp="1"/>
          </p:cNvSpPr>
          <p:nvPr>
            <p:ph idx="1"/>
          </p:nvPr>
        </p:nvSpPr>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4105"/>
                                        </p:tgtEl>
                                        <p:attrNameLst>
                                          <p:attrName>style.visibility</p:attrName>
                                        </p:attrNameLst>
                                      </p:cBhvr>
                                      <p:to>
                                        <p:strVal val="visible"/>
                                      </p:to>
                                    </p:set>
                                    <p:animEffect transition="in" filter="fade">
                                      <p:cBhvr>
                                        <p:cTn id="10" dur="500"/>
                                        <p:tgtEl>
                                          <p:spTgt spid="4105"/>
                                        </p:tgtEl>
                                      </p:cBhvr>
                                    </p:animEffect>
                                  </p:childTnLst>
                                </p:cTn>
                              </p:par>
                              <p:par>
                                <p:cTn id="11" presetID="10" presetClass="entr" presetSubtype="0" fill="hold" nodeType="withEffect">
                                  <p:stCondLst>
                                    <p:cond delay="0"/>
                                  </p:stCondLst>
                                  <p:childTnLst>
                                    <p:set>
                                      <p:cBhvr>
                                        <p:cTn id="12" dur="1" fill="hold">
                                          <p:stCondLst>
                                            <p:cond delay="0"/>
                                          </p:stCondLst>
                                        </p:cTn>
                                        <p:tgtEl>
                                          <p:spTgt spid="4104"/>
                                        </p:tgtEl>
                                        <p:attrNameLst>
                                          <p:attrName>style.visibility</p:attrName>
                                        </p:attrNameLst>
                                      </p:cBhvr>
                                      <p:to>
                                        <p:strVal val="visible"/>
                                      </p:to>
                                    </p:set>
                                    <p:animEffect transition="in" filter="fade">
                                      <p:cBhvr>
                                        <p:cTn id="13" dur="500"/>
                                        <p:tgtEl>
                                          <p:spTgt spid="4104"/>
                                        </p:tgtEl>
                                      </p:cBhvr>
                                    </p:animEffect>
                                  </p:childTnLst>
                                </p:cTn>
                              </p:par>
                              <p:par>
                                <p:cTn id="14" presetID="10" presetClass="entr" presetSubtype="0" fill="hold"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500"/>
                                        <p:tgtEl>
                                          <p:spTgt spid="4101"/>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2" descr="I:\EGGRAFA\GEOLOGY\researchers' night\photos\dunes3_kerkir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679450"/>
            <a:ext cx="911542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http://bio.mq.edu.au/files/image/benthic-ecology/BelindaBer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79450"/>
            <a:ext cx="9091613"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4" descr="G:\EGGRAFA\GEOLOGY\researchers' night\photos\BR1_kefaloni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0" y="709613"/>
            <a:ext cx="9069388" cy="6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EGGRAFA\GEOLOGY\researchers' night\photos\ripples_1_kefaloni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754063"/>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69215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71438" y="6453188"/>
            <a:ext cx="3132137" cy="369887"/>
          </a:xfrm>
          <a:prstGeom prst="rect">
            <a:avLst/>
          </a:prstGeom>
          <a:solidFill>
            <a:schemeClr val="bg1">
              <a:alpha val="30196"/>
            </a:schemeClr>
          </a:solidFill>
        </p:spPr>
        <p:txBody>
          <a:bodyPr>
            <a:spAutoFit/>
          </a:bodyPr>
          <a:lstStyle/>
          <a:p>
            <a:pPr fontAlgn="auto">
              <a:spcBef>
                <a:spcPts val="0"/>
              </a:spcBef>
              <a:spcAft>
                <a:spcPts val="0"/>
              </a:spcAft>
              <a:defRPr/>
            </a:pPr>
            <a:r>
              <a:rPr lang="el-GR" b="1" dirty="0" err="1">
                <a:effectLst>
                  <a:outerShdw blurRad="38100" dist="38100" dir="2700000" algn="tl">
                    <a:srgbClr val="000000">
                      <a:alpha val="43137"/>
                    </a:srgbClr>
                  </a:outerShdw>
                </a:effectLst>
                <a:latin typeface="+mn-lt"/>
                <a:cs typeface="+mn-cs"/>
              </a:rPr>
              <a:t>Ημι</a:t>
            </a:r>
            <a:r>
              <a:rPr lang="en-US" b="1" dirty="0">
                <a:effectLst>
                  <a:outerShdw blurRad="38100" dist="38100" dir="2700000" algn="tl">
                    <a:srgbClr val="000000">
                      <a:alpha val="43137"/>
                    </a:srgbClr>
                  </a:outerShdw>
                </a:effectLst>
                <a:latin typeface="+mn-lt"/>
                <a:cs typeface="+mn-cs"/>
              </a:rPr>
              <a:t>-</a:t>
            </a:r>
            <a:r>
              <a:rPr lang="el-GR" b="1" dirty="0">
                <a:effectLst>
                  <a:outerShdw blurRad="38100" dist="38100" dir="2700000" algn="tl">
                    <a:srgbClr val="000000">
                      <a:alpha val="43137"/>
                    </a:srgbClr>
                  </a:outerShdw>
                </a:effectLst>
                <a:latin typeface="+mn-lt"/>
                <a:cs typeface="+mn-cs"/>
              </a:rPr>
              <a:t>σεληνοειδείς σχηματισμοί</a:t>
            </a:r>
          </a:p>
        </p:txBody>
      </p:sp>
      <p:sp>
        <p:nvSpPr>
          <p:cNvPr id="12" name="TextBox 11"/>
          <p:cNvSpPr txBox="1"/>
          <p:nvPr/>
        </p:nvSpPr>
        <p:spPr>
          <a:xfrm>
            <a:off x="-463867" y="15875"/>
            <a:ext cx="10065385" cy="1384995"/>
          </a:xfrm>
          <a:prstGeom prst="rect">
            <a:avLst/>
          </a:prstGeom>
          <a:noFill/>
        </p:spPr>
        <p:txBody>
          <a:bodyPr wrap="square">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Εξηγώντας όσα βλέπουμε στη θάλασσα!</a:t>
            </a:r>
          </a:p>
        </p:txBody>
      </p:sp>
      <p:grpSp>
        <p:nvGrpSpPr>
          <p:cNvPr id="14" name="Group 8"/>
          <p:cNvGrpSpPr>
            <a:grpSpLocks/>
          </p:cNvGrpSpPr>
          <p:nvPr/>
        </p:nvGrpSpPr>
        <p:grpSpPr bwMode="auto">
          <a:xfrm>
            <a:off x="6012160" y="4077072"/>
            <a:ext cx="2636446" cy="1020765"/>
            <a:chOff x="5940153" y="4423872"/>
            <a:chExt cx="2924727" cy="1021351"/>
          </a:xfrm>
          <a:solidFill>
            <a:schemeClr val="bg1">
              <a:alpha val="50196"/>
            </a:schemeClr>
          </a:solidFill>
        </p:grpSpPr>
        <p:sp>
          <p:nvSpPr>
            <p:cNvPr id="16" name="Oval Callout 15"/>
            <p:cNvSpPr/>
            <p:nvPr/>
          </p:nvSpPr>
          <p:spPr>
            <a:xfrm>
              <a:off x="5940153" y="4423872"/>
              <a:ext cx="2924727" cy="1021351"/>
            </a:xfrm>
            <a:prstGeom prst="wedgeEllipseCallout">
              <a:avLst>
                <a:gd name="adj1" fmla="val 27338"/>
                <a:gd name="adj2" fmla="val 8844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TextBox 16"/>
            <p:cNvSpPr txBox="1">
              <a:spLocks noChangeArrowheads="1"/>
            </p:cNvSpPr>
            <p:nvPr/>
          </p:nvSpPr>
          <p:spPr bwMode="auto">
            <a:xfrm>
              <a:off x="6010524" y="4599711"/>
              <a:ext cx="2645607" cy="646702"/>
            </a:xfrm>
            <a:prstGeom prst="rect">
              <a:avLst/>
            </a:prstGeom>
            <a:noFill/>
            <a:ln w="9525">
              <a:noFill/>
              <a:miter lim="800000"/>
              <a:headEnd/>
              <a:tailEnd/>
            </a:ln>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Ποιος έχει τόσο μεγάλη τσουγκράνα</a:t>
              </a:r>
              <a:r>
                <a:rPr lang="el-GR" dirty="0">
                  <a:latin typeface="+mn-lt"/>
                  <a:cs typeface="+mn-cs"/>
                </a:rPr>
                <a:t>;</a:t>
              </a:r>
            </a:p>
          </p:txBody>
        </p:sp>
      </p:grpSp>
      <p:pic>
        <p:nvPicPr>
          <p:cNvPr id="18" name="Picture 2" descr="http://www.mertgokalp.com/wp-content/uploads/2012/06/DSC_305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627572">
            <a:off x="6913563" y="5273675"/>
            <a:ext cx="236537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0" y="6488113"/>
            <a:ext cx="1835150" cy="369887"/>
          </a:xfrm>
          <a:prstGeom prst="rect">
            <a:avLst/>
          </a:prstGeom>
          <a:noFill/>
        </p:spPr>
        <p:txBody>
          <a:bodyPr>
            <a:spAutoFit/>
          </a:bodyPr>
          <a:lstStyle/>
          <a:p>
            <a:pPr fontAlgn="auto">
              <a:spcBef>
                <a:spcPts val="0"/>
              </a:spcBef>
              <a:spcAft>
                <a:spcPts val="0"/>
              </a:spcAft>
              <a:defRPr/>
            </a:pPr>
            <a:r>
              <a:rPr lang="el-GR" b="1" dirty="0" err="1">
                <a:effectLst>
                  <a:outerShdw blurRad="38100" dist="38100" dir="2700000" algn="tl">
                    <a:srgbClr val="000000">
                      <a:alpha val="43137"/>
                    </a:srgbClr>
                  </a:outerShdw>
                </a:effectLst>
                <a:latin typeface="+mn-lt"/>
                <a:cs typeface="+mn-cs"/>
              </a:rPr>
              <a:t>Αμμορυτίδες</a:t>
            </a:r>
            <a:endParaRPr lang="el-GR" b="1" dirty="0">
              <a:effectLst>
                <a:outerShdw blurRad="38100" dist="38100" dir="2700000" algn="tl">
                  <a:srgbClr val="000000">
                    <a:alpha val="43137"/>
                  </a:srgbClr>
                </a:outerShdw>
              </a:effectLst>
              <a:latin typeface="+mn-lt"/>
              <a:cs typeface="+mn-cs"/>
            </a:endParaRPr>
          </a:p>
        </p:txBody>
      </p:sp>
      <p:sp>
        <p:nvSpPr>
          <p:cNvPr id="20" name="Arc 19"/>
          <p:cNvSpPr/>
          <p:nvPr/>
        </p:nvSpPr>
        <p:spPr>
          <a:xfrm>
            <a:off x="0" y="5516563"/>
            <a:ext cx="46038" cy="73025"/>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pic>
        <p:nvPicPr>
          <p:cNvPr id="27" name="Picture 2" descr="http://www.mertgokalp.com/wp-content/uploads/2012/06/DSC_305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26238" y="5376863"/>
            <a:ext cx="23653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http://www.mertgokalp.com/wp-content/uploads/2012/06/DSC_305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285298">
            <a:off x="23813" y="5280025"/>
            <a:ext cx="23637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Callout 33"/>
          <p:cNvSpPr/>
          <p:nvPr/>
        </p:nvSpPr>
        <p:spPr>
          <a:xfrm>
            <a:off x="627063" y="4308475"/>
            <a:ext cx="3097212" cy="511175"/>
          </a:xfrm>
          <a:prstGeom prst="wedgeEllipseCallout">
            <a:avLst>
              <a:gd name="adj1" fmla="val -21456"/>
              <a:gd name="adj2" fmla="val 145012"/>
            </a:avLst>
          </a:prstGeom>
          <a:solidFill>
            <a:srgbClr val="F2F2F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5" name="TextBox 34"/>
          <p:cNvSpPr txBox="1"/>
          <p:nvPr/>
        </p:nvSpPr>
        <p:spPr>
          <a:xfrm>
            <a:off x="471488" y="4354513"/>
            <a:ext cx="3443287" cy="369887"/>
          </a:xfrm>
          <a:prstGeom prst="rect">
            <a:avLst/>
          </a:prstGeom>
          <a:noFill/>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Πώς βρέθηκε τόση άμμος;</a:t>
            </a:r>
          </a:p>
        </p:txBody>
      </p:sp>
      <p:sp>
        <p:nvSpPr>
          <p:cNvPr id="36" name="TextBox 35"/>
          <p:cNvSpPr txBox="1"/>
          <p:nvPr/>
        </p:nvSpPr>
        <p:spPr>
          <a:xfrm>
            <a:off x="6530975" y="6399213"/>
            <a:ext cx="2622550" cy="369887"/>
          </a:xfrm>
          <a:prstGeom prst="rect">
            <a:avLst/>
          </a:prstGeom>
          <a:noFill/>
        </p:spPr>
        <p:txBody>
          <a:bodyPr>
            <a:spAutoFit/>
          </a:bodyPr>
          <a:lstStyle/>
          <a:p>
            <a:pPr algn="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Θίνες</a:t>
            </a:r>
          </a:p>
        </p:txBody>
      </p:sp>
      <p:pic>
        <p:nvPicPr>
          <p:cNvPr id="38" name="Picture 2" descr="http://www.mertgokalp.com/wp-content/uploads/2012/06/DSC_305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407826">
            <a:off x="-185738" y="5207000"/>
            <a:ext cx="236378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Callout 38"/>
          <p:cNvSpPr/>
          <p:nvPr/>
        </p:nvSpPr>
        <p:spPr>
          <a:xfrm>
            <a:off x="468313" y="4308475"/>
            <a:ext cx="3151187" cy="776288"/>
          </a:xfrm>
          <a:prstGeom prst="wedgeEllipseCallout">
            <a:avLst>
              <a:gd name="adj1" fmla="val -26297"/>
              <a:gd name="adj2" fmla="val 122213"/>
            </a:avLst>
          </a:prstGeom>
          <a:solidFill>
            <a:schemeClr val="bg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0" name="TextBox 39"/>
          <p:cNvSpPr txBox="1"/>
          <p:nvPr/>
        </p:nvSpPr>
        <p:spPr>
          <a:xfrm>
            <a:off x="439738" y="4438650"/>
            <a:ext cx="3132137" cy="646113"/>
          </a:xfrm>
          <a:prstGeom prst="rect">
            <a:avLst/>
          </a:prstGeom>
          <a:noFill/>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Πώς βρέθηκε ένα σκαλοπάτι στη θάλασσα;</a:t>
            </a:r>
          </a:p>
        </p:txBody>
      </p:sp>
      <p:sp>
        <p:nvSpPr>
          <p:cNvPr id="41" name="TextBox 40"/>
          <p:cNvSpPr txBox="1"/>
          <p:nvPr/>
        </p:nvSpPr>
        <p:spPr>
          <a:xfrm>
            <a:off x="6864350" y="6362700"/>
            <a:ext cx="2089150" cy="369888"/>
          </a:xfrm>
          <a:prstGeom prst="rect">
            <a:avLst/>
          </a:prstGeom>
          <a:noFill/>
        </p:spPr>
        <p:txBody>
          <a:bodyPr>
            <a:spAutoFit/>
          </a:bodyPr>
          <a:lstStyle/>
          <a:p>
            <a:pPr algn="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Αναβαθμός</a:t>
            </a:r>
          </a:p>
        </p:txBody>
      </p:sp>
      <p:sp>
        <p:nvSpPr>
          <p:cNvPr id="43" name="TextBox 42"/>
          <p:cNvSpPr txBox="1"/>
          <p:nvPr/>
        </p:nvSpPr>
        <p:spPr>
          <a:xfrm>
            <a:off x="7740650" y="6429375"/>
            <a:ext cx="1322388" cy="369888"/>
          </a:xfrm>
          <a:prstGeom prst="rect">
            <a:avLst/>
          </a:prstGeom>
          <a:solidFill>
            <a:srgbClr val="FFFFFF">
              <a:alpha val="30196"/>
            </a:srgbClr>
          </a:solidFill>
        </p:spPr>
        <p:txBody>
          <a:bodyPr>
            <a:spAutoFit/>
          </a:bodyPr>
          <a:lstStyle/>
          <a:p>
            <a:pPr algn="ctr" fontAlgn="auto">
              <a:spcBef>
                <a:spcPts val="0"/>
              </a:spcBef>
              <a:spcAft>
                <a:spcPts val="0"/>
              </a:spcAft>
              <a:defRPr/>
            </a:pPr>
            <a:r>
              <a:rPr lang="el-GR" b="1" dirty="0" err="1">
                <a:effectLst>
                  <a:outerShdw blurRad="38100" dist="38100" dir="2700000" algn="tl">
                    <a:srgbClr val="000000">
                      <a:alpha val="43137"/>
                    </a:srgbClr>
                  </a:outerShdw>
                </a:effectLst>
                <a:latin typeface="+mn-lt"/>
                <a:cs typeface="+mn-cs"/>
              </a:rPr>
              <a:t>Ακτόλιθος</a:t>
            </a:r>
            <a:endParaRPr lang="el-GR" b="1" dirty="0">
              <a:effectLst>
                <a:outerShdw blurRad="38100" dist="38100" dir="2700000" algn="tl">
                  <a:srgbClr val="000000">
                    <a:alpha val="43137"/>
                  </a:srgbClr>
                </a:outerShdw>
              </a:effectLst>
              <a:latin typeface="+mn-lt"/>
              <a:cs typeface="+mn-cs"/>
            </a:endParaRPr>
          </a:p>
        </p:txBody>
      </p:sp>
      <p:pic>
        <p:nvPicPr>
          <p:cNvPr id="44" name="Picture 2" descr="http://www.mertgokalp.com/wp-content/uploads/2012/06/DSC_305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2588" y="5445125"/>
            <a:ext cx="236378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Callout 45"/>
          <p:cNvSpPr/>
          <p:nvPr/>
        </p:nvSpPr>
        <p:spPr>
          <a:xfrm>
            <a:off x="917575" y="4895850"/>
            <a:ext cx="2701925" cy="765175"/>
          </a:xfrm>
          <a:prstGeom prst="wedgeEllipseCallout">
            <a:avLst/>
          </a:prstGeom>
          <a:solidFill>
            <a:schemeClr val="bg1">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28" name="Group 27"/>
          <p:cNvGrpSpPr/>
          <p:nvPr/>
        </p:nvGrpSpPr>
        <p:grpSpPr>
          <a:xfrm>
            <a:off x="4860031" y="4930775"/>
            <a:ext cx="3528393" cy="584200"/>
            <a:chOff x="652100" y="4922838"/>
            <a:chExt cx="3528393" cy="584200"/>
          </a:xfrm>
          <a:solidFill>
            <a:schemeClr val="bg1">
              <a:alpha val="50196"/>
            </a:schemeClr>
          </a:solidFill>
        </p:grpSpPr>
        <p:sp>
          <p:nvSpPr>
            <p:cNvPr id="30" name="Oval Callout 29"/>
            <p:cNvSpPr/>
            <p:nvPr/>
          </p:nvSpPr>
          <p:spPr>
            <a:xfrm>
              <a:off x="652100" y="4922838"/>
              <a:ext cx="3235687" cy="584200"/>
            </a:xfrm>
            <a:prstGeom prst="wedgeEllipseCallout">
              <a:avLst>
                <a:gd name="adj1" fmla="val 41751"/>
                <a:gd name="adj2" fmla="val 88955"/>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9" name="TextBox 28"/>
            <p:cNvSpPr txBox="1">
              <a:spLocks noChangeArrowheads="1"/>
            </p:cNvSpPr>
            <p:nvPr/>
          </p:nvSpPr>
          <p:spPr bwMode="auto">
            <a:xfrm>
              <a:off x="868968" y="5037138"/>
              <a:ext cx="3311525" cy="369887"/>
            </a:xfrm>
            <a:prstGeom prst="rect">
              <a:avLst/>
            </a:prstGeom>
            <a:noFill/>
            <a:ln w="9525">
              <a:noFill/>
              <a:miter lim="800000"/>
              <a:headEnd/>
              <a:tailEnd/>
            </a:ln>
          </p:spPr>
          <p:txBody>
            <a:bodyPr>
              <a:spAutoFit/>
            </a:bodyPr>
            <a:lstStyle/>
            <a:p>
              <a:pP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Ποιος στοίβαξε τα βότσαλα;</a:t>
              </a:r>
            </a:p>
          </p:txBody>
        </p:sp>
      </p:grpSp>
      <p:sp>
        <p:nvSpPr>
          <p:cNvPr id="45" name="TextBox 44"/>
          <p:cNvSpPr txBox="1"/>
          <p:nvPr/>
        </p:nvSpPr>
        <p:spPr>
          <a:xfrm>
            <a:off x="1003300" y="4941888"/>
            <a:ext cx="2616200" cy="646112"/>
          </a:xfrm>
          <a:prstGeom prst="rect">
            <a:avLst/>
          </a:prstGeom>
          <a:noFill/>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Ποιος έστρωσε την παραλία με πλάκες;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nodeType="click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4"/>
                                        </p:tgtEl>
                                      </p:cBhvr>
                                    </p:animEffect>
                                    <p:set>
                                      <p:cBhvr>
                                        <p:cTn id="82" dur="1" fill="hold">
                                          <p:stCondLst>
                                            <p:cond delay="499"/>
                                          </p:stCondLst>
                                        </p:cTn>
                                        <p:tgtEl>
                                          <p:spTgt spid="3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nodeType="clickEffect">
                                  <p:stCondLst>
                                    <p:cond delay="0"/>
                                  </p:stCondLst>
                                  <p:childTnLst>
                                    <p:animEffect transition="out" filter="fade">
                                      <p:cBhvr>
                                        <p:cTn id="107" dur="500"/>
                                        <p:tgtEl>
                                          <p:spTgt spid="37"/>
                                        </p:tgtEl>
                                      </p:cBhvr>
                                    </p:animEffect>
                                    <p:set>
                                      <p:cBhvr>
                                        <p:cTn id="108" dur="1" fill="hold">
                                          <p:stCondLst>
                                            <p:cond delay="499"/>
                                          </p:stCondLst>
                                        </p:cTn>
                                        <p:tgtEl>
                                          <p:spTgt spid="3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8"/>
                                        </p:tgtEl>
                                      </p:cBhvr>
                                    </p:animEffect>
                                    <p:set>
                                      <p:cBhvr>
                                        <p:cTn id="111" dur="1" fill="hold">
                                          <p:stCondLst>
                                            <p:cond delay="499"/>
                                          </p:stCondLst>
                                        </p:cTn>
                                        <p:tgtEl>
                                          <p:spTgt spid="3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0"/>
                                        </p:tgtEl>
                                      </p:cBhvr>
                                    </p:animEffect>
                                    <p:set>
                                      <p:cBhvr>
                                        <p:cTn id="114" dur="1" fill="hold">
                                          <p:stCondLst>
                                            <p:cond delay="499"/>
                                          </p:stCondLst>
                                        </p:cTn>
                                        <p:tgtEl>
                                          <p:spTgt spid="40"/>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39"/>
                                        </p:tgtEl>
                                      </p:cBhvr>
                                    </p:animEffect>
                                    <p:set>
                                      <p:cBhvr>
                                        <p:cTn id="117" dur="1" fill="hold">
                                          <p:stCondLst>
                                            <p:cond delay="499"/>
                                          </p:stCondLst>
                                        </p:cTn>
                                        <p:tgtEl>
                                          <p:spTgt spid="3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1"/>
                                        </p:tgtEl>
                                      </p:cBhvr>
                                    </p:animEffect>
                                    <p:set>
                                      <p:cBhvr>
                                        <p:cTn id="120" dur="1" fill="hold">
                                          <p:stCondLst>
                                            <p:cond delay="499"/>
                                          </p:stCondLst>
                                        </p:cTn>
                                        <p:tgtEl>
                                          <p:spTgt spid="41"/>
                                        </p:tgtEl>
                                        <p:attrNameLst>
                                          <p:attrName>style.visibility</p:attrName>
                                        </p:attrNameLst>
                                      </p:cBhvr>
                                      <p:to>
                                        <p:strVal val="hidden"/>
                                      </p:to>
                                    </p:set>
                                  </p:childTnLst>
                                </p:cTn>
                              </p:par>
                              <p:par>
                                <p:cTn id="121" presetID="10" presetClass="entr" presetSubtype="0" fill="hold"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9" grpId="0"/>
      <p:bldP spid="19" grpId="1"/>
      <p:bldP spid="34" grpId="0" animBg="1"/>
      <p:bldP spid="34" grpId="1" animBg="1"/>
      <p:bldP spid="35" grpId="0"/>
      <p:bldP spid="35" grpId="1"/>
      <p:bldP spid="36" grpId="0"/>
      <p:bldP spid="36" grpId="1"/>
      <p:bldP spid="39" grpId="0" animBg="1"/>
      <p:bldP spid="39" grpId="1" animBg="1"/>
      <p:bldP spid="40" grpId="0"/>
      <p:bldP spid="40" grpId="1"/>
      <p:bldP spid="41" grpId="0"/>
      <p:bldP spid="41" grpId="1"/>
      <p:bldP spid="43" grpId="0" animBg="1"/>
      <p:bldP spid="46"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ocean5\Downloads\erosion accretion_color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13" y="668338"/>
            <a:ext cx="83153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G:\EGGRAFA\GEOLOGY\researchers' night\photos\erosion1_leukada.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7625" y="3670300"/>
            <a:ext cx="4524375" cy="3132138"/>
          </a:xfrm>
        </p:spPr>
      </p:pic>
      <p:sp>
        <p:nvSpPr>
          <p:cNvPr id="4" name="TextBox 3"/>
          <p:cNvSpPr txBox="1"/>
          <p:nvPr/>
        </p:nvSpPr>
        <p:spPr>
          <a:xfrm>
            <a:off x="0" y="0"/>
            <a:ext cx="9144000" cy="738188"/>
          </a:xfrm>
          <a:prstGeom prst="rect">
            <a:avLst/>
          </a:prstGeom>
          <a:noFill/>
        </p:spPr>
        <p:txBody>
          <a:bodyPr>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Τι είναι η διάβρωση;</a:t>
            </a:r>
          </a:p>
        </p:txBody>
      </p:sp>
      <p:pic>
        <p:nvPicPr>
          <p:cNvPr id="20" name="Picture 2" descr="http://www.mertgokalp.com/wp-content/uploads/2012/06/DSC_30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28932">
            <a:off x="7019925" y="-128588"/>
            <a:ext cx="1722438" cy="9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3694113"/>
            <a:ext cx="44577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76059" y="668339"/>
            <a:ext cx="4533033" cy="297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926" y="673140"/>
            <a:ext cx="4465638" cy="297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65525" y="738188"/>
            <a:ext cx="935038" cy="523875"/>
          </a:xfrm>
          <a:prstGeom prst="rect">
            <a:avLst/>
          </a:prstGeom>
          <a:noFill/>
        </p:spPr>
        <p:txBody>
          <a:bodyPr wrap="none">
            <a:spAutoFit/>
          </a:bodyPr>
          <a:lstStyle/>
          <a:p>
            <a:pPr fontAlgn="auto">
              <a:spcBef>
                <a:spcPts val="0"/>
              </a:spcBef>
              <a:spcAft>
                <a:spcPts val="0"/>
              </a:spcAft>
              <a:defRPr/>
            </a:pPr>
            <a:r>
              <a:rPr lang="el-GR" sz="2800" b="1" dirty="0">
                <a:effectLst>
                  <a:outerShdw blurRad="38100" dist="38100" dir="2700000" algn="tl">
                    <a:srgbClr val="000000">
                      <a:alpha val="43137"/>
                    </a:srgbClr>
                  </a:outerShdw>
                </a:effectLst>
                <a:latin typeface="+mn-lt"/>
                <a:cs typeface="+mn-cs"/>
              </a:rPr>
              <a:t>ΠΡΙΝ</a:t>
            </a:r>
          </a:p>
        </p:txBody>
      </p:sp>
      <p:sp>
        <p:nvSpPr>
          <p:cNvPr id="11" name="TextBox 10"/>
          <p:cNvSpPr txBox="1"/>
          <p:nvPr/>
        </p:nvSpPr>
        <p:spPr>
          <a:xfrm>
            <a:off x="8027988" y="765175"/>
            <a:ext cx="1041400" cy="522288"/>
          </a:xfrm>
          <a:prstGeom prst="rect">
            <a:avLst/>
          </a:prstGeom>
          <a:noFill/>
        </p:spPr>
        <p:txBody>
          <a:bodyPr wrap="none">
            <a:spAutoFit/>
          </a:bodyPr>
          <a:lstStyle/>
          <a:p>
            <a:pPr fontAlgn="auto">
              <a:spcBef>
                <a:spcPts val="0"/>
              </a:spcBef>
              <a:spcAft>
                <a:spcPts val="0"/>
              </a:spcAft>
              <a:defRPr/>
            </a:pPr>
            <a:r>
              <a:rPr lang="el-GR" sz="2800" b="1" dirty="0">
                <a:solidFill>
                  <a:schemeClr val="bg1"/>
                </a:solidFill>
                <a:effectLst>
                  <a:outerShdw blurRad="38100" dist="38100" dir="2700000" algn="tl">
                    <a:srgbClr val="000000">
                      <a:alpha val="43137"/>
                    </a:srgbClr>
                  </a:outerShdw>
                </a:effectLst>
                <a:latin typeface="+mn-lt"/>
                <a:cs typeface="+mn-cs"/>
              </a:rPr>
              <a:t>ΜΕΤΑ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27"/>
                                        </p:tgtEl>
                                      </p:cBhvr>
                                    </p:animEffect>
                                    <p:set>
                                      <p:cBhvr>
                                        <p:cTn id="42" dur="1" fill="hold">
                                          <p:stCondLst>
                                            <p:cond delay="499"/>
                                          </p:stCondLst>
                                        </p:cTn>
                                        <p:tgtEl>
                                          <p:spTgt spid="10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26"/>
                                        </p:tgtEl>
                                      </p:cBhvr>
                                    </p:animEffect>
                                    <p:set>
                                      <p:cBhvr>
                                        <p:cTn id="45" dur="1" fill="hold">
                                          <p:stCondLst>
                                            <p:cond delay="499"/>
                                          </p:stCondLst>
                                        </p:cTn>
                                        <p:tgtEl>
                                          <p:spTgt spid="102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074"/>
                                        </p:tgtEl>
                                        <p:attrNameLst>
                                          <p:attrName>style.visibility</p:attrName>
                                        </p:attrNameLst>
                                      </p:cBhvr>
                                      <p:to>
                                        <p:strVal val="visible"/>
                                      </p:to>
                                    </p:set>
                                    <p:animEffect transition="in" filter="fade">
                                      <p:cBhvr>
                                        <p:cTn id="5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upload.wikimedia.org/wikipedia/en/3/34/Pismo_wav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692150"/>
            <a:ext cx="290988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www.idale.co.za/wp-content/uploads/2010/09/wave-photography-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888" y="692150"/>
            <a:ext cx="32702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s://lh5.googleusercontent.com/-A9IUHoZkCIU/UTCfUVLjBgI/AAAAAAAAAEs/pwDxzHi4xIY/s0-d/erics-wav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0775" y="704850"/>
            <a:ext cx="293528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http://www.pdphoto.org/jons/pictures2/lajolla_2_bg_1208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779963"/>
            <a:ext cx="2909888"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G:\photos\γιαννάκι!\2012\2012_ KALOKAIRI\samos\IMG_15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09888" y="4897438"/>
            <a:ext cx="32702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G:\photos\γιαννάκι!\2012\2012_ KALOKAIRI\petalidi\IMG_213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75" y="2819400"/>
            <a:ext cx="2909888"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brazilsurftravel.com/novo/images/picos/big/silverad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83313" y="4897438"/>
            <a:ext cx="29289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surf-forecast.com/system/images/6674/large/Ria-Foz.jpg?135680513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80138" y="2754313"/>
            <a:ext cx="29289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 descr="http://www.mertgokalp.com/wp-content/uploads/2012/06/DSC_305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11450" y="4043363"/>
            <a:ext cx="17224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Callout 14"/>
          <p:cNvSpPr/>
          <p:nvPr/>
        </p:nvSpPr>
        <p:spPr>
          <a:xfrm>
            <a:off x="3000375" y="2928938"/>
            <a:ext cx="3071813" cy="1343025"/>
          </a:xfrm>
          <a:prstGeom prst="wedgeEllipseCallout">
            <a:avLst>
              <a:gd name="adj1" fmla="val -24919"/>
              <a:gd name="adj2" fmla="val 59585"/>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2" name="TextBox 15"/>
          <p:cNvSpPr txBox="1">
            <a:spLocks noChangeArrowheads="1"/>
          </p:cNvSpPr>
          <p:nvPr/>
        </p:nvSpPr>
        <p:spPr bwMode="auto">
          <a:xfrm>
            <a:off x="3000375" y="3071813"/>
            <a:ext cx="3071813"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O άνεμος σπρώχνει το επιφανειακό στρώμα του νερού και έτσι σχηματίζεται το κύμα</a:t>
            </a:r>
            <a:r>
              <a:rPr lang="en-US" b="1" dirty="0">
                <a:effectLst>
                  <a:outerShdw blurRad="38100" dist="38100" dir="2700000" algn="tl">
                    <a:srgbClr val="000000">
                      <a:alpha val="43137"/>
                    </a:srgbClr>
                  </a:outerShdw>
                </a:effectLst>
                <a:latin typeface="+mn-lt"/>
                <a:cs typeface="+mn-cs"/>
              </a:rPr>
              <a:t>…</a:t>
            </a:r>
            <a:endParaRPr lang="el-GR" b="1" u="sng" dirty="0">
              <a:effectLst>
                <a:outerShdw blurRad="38100" dist="38100" dir="2700000" algn="tl">
                  <a:srgbClr val="000000">
                    <a:alpha val="43137"/>
                  </a:srgbClr>
                </a:outerShdw>
              </a:effectLst>
              <a:latin typeface="+mn-lt"/>
              <a:cs typeface="+mn-cs"/>
            </a:endParaRPr>
          </a:p>
        </p:txBody>
      </p:sp>
      <p:sp>
        <p:nvSpPr>
          <p:cNvPr id="13" name="TextBox 12"/>
          <p:cNvSpPr txBox="1"/>
          <p:nvPr/>
        </p:nvSpPr>
        <p:spPr>
          <a:xfrm>
            <a:off x="53975" y="-46038"/>
            <a:ext cx="9144000" cy="738188"/>
          </a:xfrm>
          <a:prstGeom prst="rect">
            <a:avLst/>
          </a:prstGeom>
          <a:noFill/>
        </p:spPr>
        <p:txBody>
          <a:bodyPr>
            <a:spAutoFit/>
          </a:bodyPr>
          <a:lstStyle/>
          <a:p>
            <a:pPr algn="ctr" fontAlgn="auto">
              <a:spcBef>
                <a:spcPts val="0"/>
              </a:spcBef>
              <a:spcAft>
                <a:spcPts val="0"/>
              </a:spcAft>
              <a:defRPr/>
            </a:pPr>
            <a:r>
              <a:rPr lang="el-GR" sz="4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Τι είναι το θαλάσσιο κύμα;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1000"/>
                                        <p:tgtEl>
                                          <p:spTgt spid="102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0250"/>
                                        </p:tgtEl>
                                        <p:attrNameLst>
                                          <p:attrName>style.visibility</p:attrName>
                                        </p:attrNameLst>
                                      </p:cBhvr>
                                      <p:to>
                                        <p:strVal val="visible"/>
                                      </p:to>
                                    </p:set>
                                    <p:animEffect transition="in" filter="fade">
                                      <p:cBhvr>
                                        <p:cTn id="13" dur="1000"/>
                                        <p:tgtEl>
                                          <p:spTgt spid="10250"/>
                                        </p:tgtEl>
                                      </p:cBhvr>
                                    </p:animEffect>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additive="base">
                                        <p:cTn id="28" dur="500" fill="hold"/>
                                        <p:tgtEl>
                                          <p:spTgt spid="2052"/>
                                        </p:tgtEl>
                                        <p:attrNameLst>
                                          <p:attrName>ppt_x</p:attrName>
                                        </p:attrNameLst>
                                      </p:cBhvr>
                                      <p:tavLst>
                                        <p:tav tm="0">
                                          <p:val>
                                            <p:strVal val="#ppt_x"/>
                                          </p:val>
                                        </p:tav>
                                        <p:tav tm="100000">
                                          <p:val>
                                            <p:strVal val="#ppt_x"/>
                                          </p:val>
                                        </p:tav>
                                      </p:tavLst>
                                    </p:anim>
                                    <p:anim calcmode="lin" valueType="num">
                                      <p:cBhvr additive="base">
                                        <p:cTn id="29" dur="500" fill="hold"/>
                                        <p:tgtEl>
                                          <p:spTgt spid="2052"/>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additive="base">
                                        <p:cTn id="44" dur="500" fill="hold"/>
                                        <p:tgtEl>
                                          <p:spTgt spid="2050"/>
                                        </p:tgtEl>
                                        <p:attrNameLst>
                                          <p:attrName>ppt_x</p:attrName>
                                        </p:attrNameLst>
                                      </p:cBhvr>
                                      <p:tavLst>
                                        <p:tav tm="0">
                                          <p:val>
                                            <p:strVal val="#ppt_x"/>
                                          </p:val>
                                        </p:tav>
                                        <p:tav tm="100000">
                                          <p:val>
                                            <p:strVal val="#ppt_x"/>
                                          </p:val>
                                        </p:tav>
                                      </p:tavLst>
                                    </p:anim>
                                    <p:anim calcmode="lin" valueType="num">
                                      <p:cBhvr additive="base">
                                        <p:cTn id="4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25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4123" y="2924944"/>
            <a:ext cx="8255753" cy="353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 Ορθογώνιο"/>
          <p:cNvSpPr/>
          <p:nvPr/>
        </p:nvSpPr>
        <p:spPr>
          <a:xfrm>
            <a:off x="0" y="0"/>
            <a:ext cx="9144000" cy="646113"/>
          </a:xfrm>
          <a:prstGeom prst="rect">
            <a:avLst/>
          </a:prstGeom>
        </p:spPr>
        <p:txBody>
          <a:bodyPr>
            <a:spAutoFit/>
          </a:bodyPr>
          <a:lstStyle/>
          <a:p>
            <a:pPr marL="342900" indent="-342900" fontAlgn="auto">
              <a:spcBef>
                <a:spcPts val="0"/>
              </a:spcBef>
              <a:spcAft>
                <a:spcPts val="0"/>
              </a:spcAft>
              <a:buFont typeface="+mj-lt"/>
              <a:buAutoNum type="arabicPeriod"/>
              <a:defRPr/>
            </a:pPr>
            <a:endParaRPr lang="el-GR" dirty="0">
              <a:effectLst>
                <a:outerShdw blurRad="38100" dist="38100" dir="2700000" algn="tl">
                  <a:srgbClr val="000000">
                    <a:alpha val="43137"/>
                  </a:srgbClr>
                </a:outerShdw>
              </a:effectLst>
              <a:latin typeface="+mn-lt"/>
              <a:cs typeface="+mn-cs"/>
            </a:endParaRPr>
          </a:p>
          <a:p>
            <a:pPr marL="342900" indent="-342900" fontAlgn="auto">
              <a:spcBef>
                <a:spcPts val="0"/>
              </a:spcBef>
              <a:spcAft>
                <a:spcPts val="0"/>
              </a:spcAft>
              <a:buFont typeface="+mj-lt"/>
              <a:buAutoNum type="arabicPeriod"/>
              <a:defRPr/>
            </a:pPr>
            <a:endParaRPr lang="el-GR" dirty="0">
              <a:effectLst>
                <a:outerShdw blurRad="38100" dist="38100" dir="2700000" algn="tl">
                  <a:srgbClr val="000000">
                    <a:alpha val="43137"/>
                  </a:srgbClr>
                </a:outerShdw>
              </a:effectLst>
              <a:latin typeface="+mn-lt"/>
              <a:cs typeface="+mn-cs"/>
            </a:endParaRPr>
          </a:p>
        </p:txBody>
      </p:sp>
      <p:pic>
        <p:nvPicPr>
          <p:cNvPr id="8195" name="Picture 2" descr="http://www.mertgokalp.com/wp-content/uploads/2012/06/DSC_30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1768475"/>
            <a:ext cx="17224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785813" y="1227138"/>
            <a:ext cx="2663825" cy="754062"/>
          </a:xfrm>
          <a:prstGeom prst="wedgeEllipseCallout">
            <a:avLst>
              <a:gd name="adj1" fmla="val -28330"/>
              <a:gd name="adj2" fmla="val 56748"/>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5"/>
          <p:cNvSpPr txBox="1">
            <a:spLocks noChangeArrowheads="1"/>
          </p:cNvSpPr>
          <p:nvPr/>
        </p:nvSpPr>
        <p:spPr bwMode="auto">
          <a:xfrm>
            <a:off x="857250" y="1343025"/>
            <a:ext cx="2520950" cy="646113"/>
          </a:xfrm>
          <a:prstGeom prst="rect">
            <a:avLst/>
          </a:prstGeom>
          <a:noFill/>
          <a:ln w="9525">
            <a:noFill/>
            <a:miter lim="800000"/>
            <a:headEnd/>
            <a:tailEnd/>
          </a:ln>
        </p:spPr>
        <p:txBody>
          <a:bodyPr>
            <a:spAutoFit/>
          </a:bodyPr>
          <a:lstStyle/>
          <a:p>
            <a:pPr algn="ct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Και σε τι ύψος φτάνει το κύμα;</a:t>
            </a:r>
            <a:endParaRPr lang="el-GR" b="1" u="sng" dirty="0">
              <a:effectLst>
                <a:outerShdw blurRad="38100" dist="38100" dir="2700000" algn="tl">
                  <a:srgbClr val="000000">
                    <a:alpha val="43137"/>
                  </a:srgbClr>
                </a:outerShdw>
              </a:effectLst>
              <a:latin typeface="+mn-lt"/>
              <a:cs typeface="+mn-cs"/>
            </a:endParaRPr>
          </a:p>
        </p:txBody>
      </p:sp>
      <p:sp>
        <p:nvSpPr>
          <p:cNvPr id="10" name="TextBox 15"/>
          <p:cNvSpPr txBox="1">
            <a:spLocks noChangeArrowheads="1"/>
          </p:cNvSpPr>
          <p:nvPr/>
        </p:nvSpPr>
        <p:spPr bwMode="auto">
          <a:xfrm>
            <a:off x="5076056" y="2636912"/>
            <a:ext cx="1798638" cy="368300"/>
          </a:xfrm>
          <a:prstGeom prst="rect">
            <a:avLst/>
          </a:prstGeom>
          <a:noFill/>
          <a:ln w="9525">
            <a:noFill/>
            <a:miter lim="800000"/>
            <a:headEnd/>
            <a:tailEnd/>
          </a:ln>
        </p:spPr>
        <p:txBody>
          <a:bodyPr>
            <a:spAutoFit/>
          </a:bodyPr>
          <a:lstStyle/>
          <a:p>
            <a:pPr algn="ctr" fontAlgn="auto">
              <a:spcBef>
                <a:spcPts val="0"/>
              </a:spcBef>
              <a:spcAft>
                <a:spcPts val="0"/>
              </a:spcAft>
              <a:defRPr/>
            </a:pPr>
            <a:r>
              <a:rPr lang="el-GR" b="1" spc="300" dirty="0">
                <a:effectLst>
                  <a:outerShdw blurRad="38100" dist="38100" dir="2700000" algn="tl">
                    <a:srgbClr val="000000">
                      <a:alpha val="43137"/>
                    </a:srgbClr>
                  </a:outerShdw>
                </a:effectLst>
                <a:latin typeface="+mn-lt"/>
                <a:cs typeface="+mn-cs"/>
              </a:rPr>
              <a:t>ΩΚΕΑΝΟΣ</a:t>
            </a:r>
            <a:endParaRPr lang="el-GR" b="1" u="sng" spc="300" dirty="0">
              <a:effectLst>
                <a:outerShdw blurRad="38100" dist="38100" dir="2700000" algn="tl">
                  <a:srgbClr val="000000">
                    <a:alpha val="43137"/>
                  </a:srgbClr>
                </a:outerShdw>
              </a:effectLst>
              <a:latin typeface="+mn-lt"/>
              <a:cs typeface="+mn-cs"/>
            </a:endParaRPr>
          </a:p>
        </p:txBody>
      </p:sp>
      <p:sp>
        <p:nvSpPr>
          <p:cNvPr id="11" name="TextBox 15"/>
          <p:cNvSpPr txBox="1">
            <a:spLocks noChangeArrowheads="1"/>
          </p:cNvSpPr>
          <p:nvPr/>
        </p:nvSpPr>
        <p:spPr bwMode="auto">
          <a:xfrm>
            <a:off x="785813" y="4869160"/>
            <a:ext cx="1219200" cy="368300"/>
          </a:xfrm>
          <a:prstGeom prst="rect">
            <a:avLst/>
          </a:prstGeom>
          <a:noFill/>
          <a:ln w="9525">
            <a:noFill/>
            <a:miter lim="800000"/>
            <a:headEnd/>
            <a:tailEnd/>
          </a:ln>
        </p:spPr>
        <p:txBody>
          <a:bodyPr>
            <a:spAutoFit/>
          </a:bodyPr>
          <a:lstStyle/>
          <a:p>
            <a:pPr algn="ctr" fontAlgn="auto">
              <a:spcBef>
                <a:spcPts val="0"/>
              </a:spcBef>
              <a:spcAft>
                <a:spcPts val="0"/>
              </a:spcAft>
              <a:defRPr/>
            </a:pPr>
            <a:r>
              <a:rPr lang="el-GR" b="1" spc="300" dirty="0">
                <a:effectLst>
                  <a:outerShdw blurRad="38100" dist="38100" dir="2700000" algn="tl">
                    <a:srgbClr val="000000">
                      <a:alpha val="43137"/>
                    </a:srgbClr>
                  </a:outerShdw>
                </a:effectLst>
                <a:latin typeface="+mn-lt"/>
                <a:cs typeface="+mn-cs"/>
              </a:rPr>
              <a:t>ΕΛΛΑΔΑ</a:t>
            </a:r>
            <a:endParaRPr lang="el-GR" b="1" u="sng" spc="300"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fade">
                                      <p:cBhvr>
                                        <p:cTn id="16" dur="500"/>
                                        <p:tgtEl>
                                          <p:spTgt spid="81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childTnLst>
                                </p:cTn>
                              </p:par>
                            </p:childTnLst>
                          </p:cTn>
                        </p:par>
                        <p:par>
                          <p:cTn id="22" fill="hold" nodeType="afterGroup">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9 - Ελλειψοειδής επεξήγηση"/>
          <p:cNvSpPr/>
          <p:nvPr/>
        </p:nvSpPr>
        <p:spPr>
          <a:xfrm>
            <a:off x="4362450" y="1412875"/>
            <a:ext cx="4070350" cy="892175"/>
          </a:xfrm>
          <a:prstGeom prst="wedgeEllipseCallout">
            <a:avLst>
              <a:gd name="adj1" fmla="val 48274"/>
              <a:gd name="adj2" fmla="val 135097"/>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9218" name="Picture 2" descr="http://www.mertgokalp.com/wp-content/uploads/2012/06/DSC_30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51947">
            <a:off x="7756525" y="2906713"/>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Ορθογώνιο"/>
          <p:cNvSpPr/>
          <p:nvPr/>
        </p:nvSpPr>
        <p:spPr>
          <a:xfrm>
            <a:off x="4572000" y="1674813"/>
            <a:ext cx="4132263" cy="369887"/>
          </a:xfrm>
          <a:prstGeom prst="rect">
            <a:avLst/>
          </a:prstGeom>
        </p:spPr>
        <p:txBody>
          <a:bodyPr>
            <a:spAutoFit/>
          </a:bodyPr>
          <a:lstStyle/>
          <a:p>
            <a:pPr fontAlgn="auto">
              <a:spcBef>
                <a:spcPts val="0"/>
              </a:spcBef>
              <a:spcAft>
                <a:spcPts val="0"/>
              </a:spcAft>
              <a:defRPr/>
            </a:pPr>
            <a:r>
              <a:rPr lang="el-GR" b="1" dirty="0">
                <a:effectLst>
                  <a:outerShdw blurRad="38100" dist="38100" dir="2700000" algn="tl">
                    <a:srgbClr val="000000">
                      <a:alpha val="43137"/>
                    </a:srgbClr>
                  </a:outerShdw>
                </a:effectLst>
                <a:latin typeface="+mn-lt"/>
                <a:cs typeface="+mn-cs"/>
              </a:rPr>
              <a:t>Ποιος είναι ο γίγαντας των κυμάτων;</a:t>
            </a:r>
          </a:p>
        </p:txBody>
      </p:sp>
      <p:pic>
        <p:nvPicPr>
          <p:cNvPr id="922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 y="3681413"/>
            <a:ext cx="37465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0488" y="4325938"/>
            <a:ext cx="519112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950" y="571500"/>
            <a:ext cx="40671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796</Words>
  <Application>Microsoft Office PowerPoint</Application>
  <PresentationFormat>On-screen Show (4:3)</PresentationFormat>
  <Paragraphs>157</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Το ταξίδι των σκουπιδιών</vt:lpstr>
      <vt:lpstr>PowerPoint Presentation</vt:lpstr>
      <vt:lpstr>PowerPoint Presentation</vt:lpstr>
      <vt:lpstr>PowerPoint Presentation</vt:lpstr>
      <vt:lpstr>PowerPoint Presentation</vt:lpstr>
      <vt:lpstr>Απειλούμενα Είδη</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stelios</dc:creator>
  <cp:lastModifiedBy>stelios</cp:lastModifiedBy>
  <cp:revision>31</cp:revision>
  <dcterms:created xsi:type="dcterms:W3CDTF">2013-07-03T18:25:42Z</dcterms:created>
  <dcterms:modified xsi:type="dcterms:W3CDTF">2013-10-04T11:14:29Z</dcterms:modified>
</cp:coreProperties>
</file>